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5" r:id="rId4"/>
  </p:sldMasterIdLst>
  <p:notesMasterIdLst>
    <p:notesMasterId r:id="rId19"/>
  </p:notesMasterIdLst>
  <p:handoutMasterIdLst>
    <p:handoutMasterId r:id="rId20"/>
  </p:handoutMasterIdLst>
  <p:sldIdLst>
    <p:sldId id="256" r:id="rId5"/>
    <p:sldId id="257" r:id="rId6"/>
    <p:sldId id="271" r:id="rId7"/>
    <p:sldId id="259" r:id="rId8"/>
    <p:sldId id="260" r:id="rId9"/>
    <p:sldId id="261" r:id="rId10"/>
    <p:sldId id="262" r:id="rId11"/>
    <p:sldId id="263" r:id="rId12"/>
    <p:sldId id="266" r:id="rId13"/>
    <p:sldId id="258" r:id="rId14"/>
    <p:sldId id="267" r:id="rId15"/>
    <p:sldId id="268" r:id="rId16"/>
    <p:sldId id="269" r:id="rId17"/>
    <p:sldId id="270"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723" autoAdjust="0"/>
    <p:restoredTop sz="94660"/>
  </p:normalViewPr>
  <p:slideViewPr>
    <p:cSldViewPr snapToGrid="0">
      <p:cViewPr varScale="1">
        <p:scale>
          <a:sx n="59" d="100"/>
          <a:sy n="59" d="100"/>
        </p:scale>
        <p:origin x="86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t Harper" userId="5f2b91ba-c439-443e-8f0e-e3b276194523" providerId="ADAL" clId="{EAA8A8CD-F389-45C9-80EE-083841582E45}"/>
    <pc:docChg chg="custSel modSld">
      <pc:chgData name="Janet Harper" userId="5f2b91ba-c439-443e-8f0e-e3b276194523" providerId="ADAL" clId="{EAA8A8CD-F389-45C9-80EE-083841582E45}" dt="2026-09-14T19:50:21.816" v="176" actId="20577"/>
      <pc:docMkLst>
        <pc:docMk/>
      </pc:docMkLst>
      <pc:sldChg chg="modSp mod">
        <pc:chgData name="Janet Harper" userId="5f2b91ba-c439-443e-8f0e-e3b276194523" providerId="ADAL" clId="{EAA8A8CD-F389-45C9-80EE-083841582E45}" dt="2026-09-14T18:08:24.613" v="89" actId="20577"/>
        <pc:sldMkLst>
          <pc:docMk/>
          <pc:sldMk cId="398369398" sldId="259"/>
        </pc:sldMkLst>
        <pc:spChg chg="mod">
          <ac:chgData name="Janet Harper" userId="5f2b91ba-c439-443e-8f0e-e3b276194523" providerId="ADAL" clId="{EAA8A8CD-F389-45C9-80EE-083841582E45}" dt="2026-09-14T18:07:41.426" v="15" actId="20577"/>
          <ac:spMkLst>
            <pc:docMk/>
            <pc:sldMk cId="398369398" sldId="259"/>
            <ac:spMk id="2" creationId="{F8F51741-7393-AA39-B805-98D22BC1141D}"/>
          </ac:spMkLst>
        </pc:spChg>
        <pc:spChg chg="mod">
          <ac:chgData name="Janet Harper" userId="5f2b91ba-c439-443e-8f0e-e3b276194523" providerId="ADAL" clId="{EAA8A8CD-F389-45C9-80EE-083841582E45}" dt="2026-09-14T18:08:24.613" v="89" actId="20577"/>
          <ac:spMkLst>
            <pc:docMk/>
            <pc:sldMk cId="398369398" sldId="259"/>
            <ac:spMk id="3" creationId="{ABB4F04D-9FB4-E4FB-8456-C9E5CAADA821}"/>
          </ac:spMkLst>
        </pc:spChg>
      </pc:sldChg>
      <pc:sldChg chg="modSp mod">
        <pc:chgData name="Janet Harper" userId="5f2b91ba-c439-443e-8f0e-e3b276194523" providerId="ADAL" clId="{EAA8A8CD-F389-45C9-80EE-083841582E45}" dt="2026-09-14T19:49:11.636" v="170" actId="20577"/>
        <pc:sldMkLst>
          <pc:docMk/>
          <pc:sldMk cId="517824707" sldId="262"/>
        </pc:sldMkLst>
        <pc:spChg chg="mod">
          <ac:chgData name="Janet Harper" userId="5f2b91ba-c439-443e-8f0e-e3b276194523" providerId="ADAL" clId="{EAA8A8CD-F389-45C9-80EE-083841582E45}" dt="2026-09-14T19:49:11.636" v="170" actId="20577"/>
          <ac:spMkLst>
            <pc:docMk/>
            <pc:sldMk cId="517824707" sldId="262"/>
            <ac:spMk id="3" creationId="{93EE64DF-FF59-14BE-923A-B8E7CEDDF3D8}"/>
          </ac:spMkLst>
        </pc:spChg>
      </pc:sldChg>
      <pc:sldChg chg="modSp mod">
        <pc:chgData name="Janet Harper" userId="5f2b91ba-c439-443e-8f0e-e3b276194523" providerId="ADAL" clId="{EAA8A8CD-F389-45C9-80EE-083841582E45}" dt="2026-09-14T19:50:21.816" v="176" actId="20577"/>
        <pc:sldMkLst>
          <pc:docMk/>
          <pc:sldMk cId="4080344342" sldId="266"/>
        </pc:sldMkLst>
        <pc:spChg chg="mod">
          <ac:chgData name="Janet Harper" userId="5f2b91ba-c439-443e-8f0e-e3b276194523" providerId="ADAL" clId="{EAA8A8CD-F389-45C9-80EE-083841582E45}" dt="2026-09-14T19:50:21.816" v="176" actId="20577"/>
          <ac:spMkLst>
            <pc:docMk/>
            <pc:sldMk cId="4080344342" sldId="266"/>
            <ac:spMk id="6" creationId="{00000000-0000-0000-0000-000000000000}"/>
          </ac:spMkLst>
        </pc:spChg>
      </pc:sldChg>
      <pc:sldChg chg="addSp delSp modSp mod">
        <pc:chgData name="Janet Harper" userId="5f2b91ba-c439-443e-8f0e-e3b276194523" providerId="ADAL" clId="{EAA8A8CD-F389-45C9-80EE-083841582E45}" dt="2026-09-14T18:07:23.117" v="14" actId="20577"/>
        <pc:sldMkLst>
          <pc:docMk/>
          <pc:sldMk cId="1180244725" sldId="271"/>
        </pc:sldMkLst>
        <pc:spChg chg="mod">
          <ac:chgData name="Janet Harper" userId="5f2b91ba-c439-443e-8f0e-e3b276194523" providerId="ADAL" clId="{EAA8A8CD-F389-45C9-80EE-083841582E45}" dt="2026-09-14T18:07:23.117" v="14" actId="20577"/>
          <ac:spMkLst>
            <pc:docMk/>
            <pc:sldMk cId="1180244725" sldId="271"/>
            <ac:spMk id="3" creationId="{00000000-0000-0000-0000-000000000000}"/>
          </ac:spMkLst>
        </pc:spChg>
        <pc:graphicFrameChg chg="add del modGraphic">
          <ac:chgData name="Janet Harper" userId="5f2b91ba-c439-443e-8f0e-e3b276194523" providerId="ADAL" clId="{EAA8A8CD-F389-45C9-80EE-083841582E45}" dt="2026-09-14T18:07:03.686" v="11" actId="478"/>
          <ac:graphicFrameMkLst>
            <pc:docMk/>
            <pc:sldMk cId="1180244725" sldId="271"/>
            <ac:graphicFrameMk id="6" creationId="{D1ABAEDB-F468-3FD1-6BE7-C86A8256E95F}"/>
          </ac:graphicFrameMkLst>
        </pc:graphicFrameChg>
      </pc:sldChg>
    </pc:docChg>
  </pc:docChgLst>
  <pc:docChgLst>
    <pc:chgData name="Tamara Spiller" userId="1372fdf3-ef61-4aed-8f41-66841e60440b" providerId="ADAL" clId="{03842CE4-27F7-4C40-ACB5-61DDC230F2E9}"/>
    <pc:docChg chg="custSel modSld">
      <pc:chgData name="Tamara Spiller" userId="1372fdf3-ef61-4aed-8f41-66841e60440b" providerId="ADAL" clId="{03842CE4-27F7-4C40-ACB5-61DDC230F2E9}" dt="2026-09-08T14:47:56.799" v="74" actId="20577"/>
      <pc:docMkLst>
        <pc:docMk/>
      </pc:docMkLst>
      <pc:sldChg chg="modSp mod">
        <pc:chgData name="Tamara Spiller" userId="1372fdf3-ef61-4aed-8f41-66841e60440b" providerId="ADAL" clId="{03842CE4-27F7-4C40-ACB5-61DDC230F2E9}" dt="2026-09-08T14:45:47.728" v="39" actId="1076"/>
        <pc:sldMkLst>
          <pc:docMk/>
          <pc:sldMk cId="3215660316" sldId="257"/>
        </pc:sldMkLst>
        <pc:spChg chg="mod">
          <ac:chgData name="Tamara Spiller" userId="1372fdf3-ef61-4aed-8f41-66841e60440b" providerId="ADAL" clId="{03842CE4-27F7-4C40-ACB5-61DDC230F2E9}" dt="2026-09-08T14:45:47.728" v="39" actId="1076"/>
          <ac:spMkLst>
            <pc:docMk/>
            <pc:sldMk cId="3215660316" sldId="257"/>
            <ac:spMk id="2" creationId="{F7E5CCC9-F5F0-1BAB-2112-EED80A2EA7D2}"/>
          </ac:spMkLst>
        </pc:spChg>
        <pc:spChg chg="mod">
          <ac:chgData name="Tamara Spiller" userId="1372fdf3-ef61-4aed-8f41-66841e60440b" providerId="ADAL" clId="{03842CE4-27F7-4C40-ACB5-61DDC230F2E9}" dt="2026-09-08T14:45:26.319" v="24" actId="20577"/>
          <ac:spMkLst>
            <pc:docMk/>
            <pc:sldMk cId="3215660316" sldId="257"/>
            <ac:spMk id="11" creationId="{F7DF4E07-634D-D750-E1E7-BECBFCD49A62}"/>
          </ac:spMkLst>
        </pc:spChg>
        <pc:spChg chg="mod">
          <ac:chgData name="Tamara Spiller" userId="1372fdf3-ef61-4aed-8f41-66841e60440b" providerId="ADAL" clId="{03842CE4-27F7-4C40-ACB5-61DDC230F2E9}" dt="2026-09-08T14:45:16.779" v="14" actId="20577"/>
          <ac:spMkLst>
            <pc:docMk/>
            <pc:sldMk cId="3215660316" sldId="257"/>
            <ac:spMk id="12" creationId="{B3774148-78CB-D913-501A-EF7A5F1B9065}"/>
          </ac:spMkLst>
        </pc:spChg>
      </pc:sldChg>
      <pc:sldChg chg="modSp mod">
        <pc:chgData name="Tamara Spiller" userId="1372fdf3-ef61-4aed-8f41-66841e60440b" providerId="ADAL" clId="{03842CE4-27F7-4C40-ACB5-61DDC230F2E9}" dt="2026-09-08T14:46:17.116" v="44" actId="20577"/>
        <pc:sldMkLst>
          <pc:docMk/>
          <pc:sldMk cId="348644109" sldId="260"/>
        </pc:sldMkLst>
        <pc:spChg chg="mod">
          <ac:chgData name="Tamara Spiller" userId="1372fdf3-ef61-4aed-8f41-66841e60440b" providerId="ADAL" clId="{03842CE4-27F7-4C40-ACB5-61DDC230F2E9}" dt="2026-09-08T14:46:17.116" v="44" actId="20577"/>
          <ac:spMkLst>
            <pc:docMk/>
            <pc:sldMk cId="348644109" sldId="260"/>
            <ac:spMk id="3" creationId="{00000000-0000-0000-0000-000000000000}"/>
          </ac:spMkLst>
        </pc:spChg>
      </pc:sldChg>
      <pc:sldChg chg="modSp mod">
        <pc:chgData name="Tamara Spiller" userId="1372fdf3-ef61-4aed-8f41-66841e60440b" providerId="ADAL" clId="{03842CE4-27F7-4C40-ACB5-61DDC230F2E9}" dt="2026-09-08T14:47:56.799" v="74" actId="20577"/>
        <pc:sldMkLst>
          <pc:docMk/>
          <pc:sldMk cId="734898574" sldId="263"/>
        </pc:sldMkLst>
        <pc:spChg chg="mod">
          <ac:chgData name="Tamara Spiller" userId="1372fdf3-ef61-4aed-8f41-66841e60440b" providerId="ADAL" clId="{03842CE4-27F7-4C40-ACB5-61DDC230F2E9}" dt="2026-09-08T14:47:56.799" v="74" actId="20577"/>
          <ac:spMkLst>
            <pc:docMk/>
            <pc:sldMk cId="734898574" sldId="263"/>
            <ac:spMk id="3" creationId="{2B920776-8FDF-860D-9EA1-0D98C15302A9}"/>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F7DB46F-0356-43D4-86B1-38DADC211183}" type="datetimeFigureOut">
              <a:rPr lang="en-GB" smtClean="0"/>
              <a:t>14/09/2026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05DE1D2-CA39-4DB0-83E1-96B8DD7E46AE}" type="slidenum">
              <a:rPr lang="en-GB" smtClean="0"/>
              <a:t>‹#›</a:t>
            </a:fld>
            <a:endParaRPr lang="en-GB"/>
          </a:p>
        </p:txBody>
      </p:sp>
    </p:spTree>
    <p:extLst>
      <p:ext uri="{BB962C8B-B14F-4D97-AF65-F5344CB8AC3E}">
        <p14:creationId xmlns:p14="http://schemas.microsoft.com/office/powerpoint/2010/main" val="40107591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062863-C633-495B-9D6D-ADEE26D79329}"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58692EB-151D-41D7-B727-B51E64EB7261}" type="slidenum">
              <a:rPr lang="en-GB" smtClean="0"/>
              <a:t>‹#›</a:t>
            </a:fld>
            <a:endParaRPr lang="en-GB"/>
          </a:p>
        </p:txBody>
      </p:sp>
    </p:spTree>
    <p:extLst>
      <p:ext uri="{BB962C8B-B14F-4D97-AF65-F5344CB8AC3E}">
        <p14:creationId xmlns:p14="http://schemas.microsoft.com/office/powerpoint/2010/main" val="1104673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FF0000"/>
                </a:solidFill>
                <a:latin typeface="Sassoon Infant Std" panose="020B0503020103030203" pitchFamily="34" charset="0"/>
              </a:rPr>
              <a:t>Discuss things taken from Year R/ classroom layout/planning to support transition</a:t>
            </a:r>
          </a:p>
          <a:p>
            <a:endParaRPr lang="en-GB" dirty="0"/>
          </a:p>
        </p:txBody>
      </p:sp>
      <p:sp>
        <p:nvSpPr>
          <p:cNvPr id="4" name="Slide Number Placeholder 3"/>
          <p:cNvSpPr>
            <a:spLocks noGrp="1"/>
          </p:cNvSpPr>
          <p:nvPr>
            <p:ph type="sldNum" sz="quarter" idx="5"/>
          </p:nvPr>
        </p:nvSpPr>
        <p:spPr/>
        <p:txBody>
          <a:bodyPr/>
          <a:lstStyle/>
          <a:p>
            <a:fld id="{E58692EB-151D-41D7-B727-B51E64EB7261}" type="slidenum">
              <a:rPr lang="en-GB" smtClean="0"/>
              <a:t>3</a:t>
            </a:fld>
            <a:endParaRPr lang="en-GB"/>
          </a:p>
        </p:txBody>
      </p:sp>
    </p:spTree>
    <p:extLst>
      <p:ext uri="{BB962C8B-B14F-4D97-AF65-F5344CB8AC3E}">
        <p14:creationId xmlns:p14="http://schemas.microsoft.com/office/powerpoint/2010/main" val="13243217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For PE </a:t>
            </a:r>
            <a:r>
              <a:rPr lang="en-GB" sz="1200" dirty="0">
                <a:latin typeface="Sassoon Infant Std" panose="020B0503020103030203" pitchFamily="34" charset="0"/>
              </a:rPr>
              <a:t>– Tues = teachers Thurs = external.. Music is also Th and is external</a:t>
            </a:r>
          </a:p>
          <a:p>
            <a:endParaRPr lang="en-GB" dirty="0"/>
          </a:p>
        </p:txBody>
      </p:sp>
      <p:sp>
        <p:nvSpPr>
          <p:cNvPr id="4" name="Slide Number Placeholder 3"/>
          <p:cNvSpPr>
            <a:spLocks noGrp="1"/>
          </p:cNvSpPr>
          <p:nvPr>
            <p:ph type="sldNum" sz="quarter" idx="5"/>
          </p:nvPr>
        </p:nvSpPr>
        <p:spPr/>
        <p:txBody>
          <a:bodyPr/>
          <a:lstStyle/>
          <a:p>
            <a:fld id="{E58692EB-151D-41D7-B727-B51E64EB7261}" type="slidenum">
              <a:rPr lang="en-GB" smtClean="0"/>
              <a:t>9</a:t>
            </a:fld>
            <a:endParaRPr lang="en-GB"/>
          </a:p>
        </p:txBody>
      </p:sp>
    </p:spTree>
    <p:extLst>
      <p:ext uri="{BB962C8B-B14F-4D97-AF65-F5344CB8AC3E}">
        <p14:creationId xmlns:p14="http://schemas.microsoft.com/office/powerpoint/2010/main" val="28512840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76BCF5-8F95-4820-834F-0E30A2CD4139}"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DBB3AA-EEFC-4BE9-9FF8-4978DF6E4BD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0780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6BCF5-8F95-4820-834F-0E30A2CD4139}"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2383078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76BCF5-8F95-4820-834F-0E30A2CD4139}"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DBB3AA-EEFC-4BE9-9FF8-4978DF6E4BD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93974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76BCF5-8F95-4820-834F-0E30A2CD4139}"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357631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76BCF5-8F95-4820-834F-0E30A2CD4139}"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989034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76BCF5-8F95-4820-834F-0E30A2CD4139}" type="datetimeFigureOut">
              <a:rPr lang="en-GB" smtClean="0"/>
              <a:t>14/09/2026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3605714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176BCF5-8F95-4820-834F-0E30A2CD4139}" type="datetimeFigureOut">
              <a:rPr lang="en-GB" smtClean="0"/>
              <a:t>14/09/2026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24979693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176BCF5-8F95-4820-834F-0E30A2CD4139}" type="datetimeFigureOut">
              <a:rPr lang="en-GB" smtClean="0"/>
              <a:t>14/09/2026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DBB3AA-EEFC-4BE9-9FF8-4978DF6E4BD2}" type="slidenum">
              <a:rPr lang="en-GB" smtClean="0"/>
              <a:t>‹#›</a:t>
            </a:fld>
            <a:endParaRPr lang="en-GB"/>
          </a:p>
        </p:txBody>
      </p:sp>
    </p:spTree>
    <p:extLst>
      <p:ext uri="{BB962C8B-B14F-4D97-AF65-F5344CB8AC3E}">
        <p14:creationId xmlns:p14="http://schemas.microsoft.com/office/powerpoint/2010/main" val="2524987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76BCF5-8F95-4820-834F-0E30A2CD4139}"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5281980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6BCF5-8F95-4820-834F-0E30A2CD4139}"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868432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76BCF5-8F95-4820-834F-0E30A2CD4139}"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DBB3AA-EEFC-4BE9-9FF8-4978DF6E4BD2}" type="slidenum">
              <a:rPr lang="en-GB" smtClean="0"/>
              <a:t>‹#›</a:t>
            </a:fld>
            <a:endParaRPr lang="en-GB"/>
          </a:p>
        </p:txBody>
      </p:sp>
    </p:spTree>
    <p:extLst>
      <p:ext uri="{BB962C8B-B14F-4D97-AF65-F5344CB8AC3E}">
        <p14:creationId xmlns:p14="http://schemas.microsoft.com/office/powerpoint/2010/main" val="3815875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176BCF5-8F95-4820-834F-0E30A2CD4139}" type="datetimeFigureOut">
              <a:rPr lang="en-GB" smtClean="0"/>
              <a:t>14/09/2026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4DBB3AA-EEFC-4BE9-9FF8-4978DF6E4BD2}"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351834"/>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18EAE-F25A-BFFD-3A6E-983BFD44616B}"/>
              </a:ext>
            </a:extLst>
          </p:cNvPr>
          <p:cNvSpPr>
            <a:spLocks noGrp="1"/>
          </p:cNvSpPr>
          <p:nvPr>
            <p:ph type="ctrTitle"/>
          </p:nvPr>
        </p:nvSpPr>
        <p:spPr>
          <a:xfrm>
            <a:off x="1537854" y="3093676"/>
            <a:ext cx="9144000" cy="1237818"/>
          </a:xfrm>
        </p:spPr>
        <p:txBody>
          <a:bodyPr/>
          <a:lstStyle/>
          <a:p>
            <a:pPr algn="ctr"/>
            <a:r>
              <a:rPr lang="en-GB" dirty="0">
                <a:latin typeface="Sassoon Infant Std" panose="020B0503020103030203" pitchFamily="34" charset="0"/>
              </a:rPr>
              <a:t>Welcome to Year 1</a:t>
            </a:r>
          </a:p>
        </p:txBody>
      </p:sp>
      <p:pic>
        <p:nvPicPr>
          <p:cNvPr id="5" name="Picture 4">
            <a:extLst>
              <a:ext uri="{FF2B5EF4-FFF2-40B4-BE49-F238E27FC236}">
                <a16:creationId xmlns:a16="http://schemas.microsoft.com/office/drawing/2014/main" id="{DBA3631D-092B-BF84-1EE7-AB215FE63121}"/>
              </a:ext>
            </a:extLst>
          </p:cNvPr>
          <p:cNvPicPr>
            <a:picLocks noChangeAspect="1"/>
          </p:cNvPicPr>
          <p:nvPr/>
        </p:nvPicPr>
        <p:blipFill>
          <a:blip r:embed="rId2"/>
          <a:stretch>
            <a:fillRect/>
          </a:stretch>
        </p:blipFill>
        <p:spPr>
          <a:xfrm>
            <a:off x="396335" y="273787"/>
            <a:ext cx="1016830" cy="2027979"/>
          </a:xfrm>
          <a:prstGeom prst="rect">
            <a:avLst/>
          </a:prstGeom>
        </p:spPr>
      </p:pic>
      <p:pic>
        <p:nvPicPr>
          <p:cNvPr id="7" name="Picture 6">
            <a:extLst>
              <a:ext uri="{FF2B5EF4-FFF2-40B4-BE49-F238E27FC236}">
                <a16:creationId xmlns:a16="http://schemas.microsoft.com/office/drawing/2014/main" id="{4F8536B5-12B1-1680-5F44-1D1B11842DE5}"/>
              </a:ext>
            </a:extLst>
          </p:cNvPr>
          <p:cNvPicPr>
            <a:picLocks noChangeAspect="1"/>
          </p:cNvPicPr>
          <p:nvPr/>
        </p:nvPicPr>
        <p:blipFill>
          <a:blip r:embed="rId3"/>
          <a:stretch>
            <a:fillRect/>
          </a:stretch>
        </p:blipFill>
        <p:spPr>
          <a:xfrm>
            <a:off x="10321636" y="257953"/>
            <a:ext cx="1620981" cy="2098125"/>
          </a:xfrm>
          <a:prstGeom prst="rect">
            <a:avLst/>
          </a:prstGeom>
        </p:spPr>
      </p:pic>
      <p:pic>
        <p:nvPicPr>
          <p:cNvPr id="10" name="Picture 9">
            <a:extLst>
              <a:ext uri="{FF2B5EF4-FFF2-40B4-BE49-F238E27FC236}">
                <a16:creationId xmlns:a16="http://schemas.microsoft.com/office/drawing/2014/main" id="{B614C481-4B4D-3D06-7B9D-9160D88CAF0A}"/>
              </a:ext>
            </a:extLst>
          </p:cNvPr>
          <p:cNvPicPr>
            <a:picLocks noChangeAspect="1"/>
          </p:cNvPicPr>
          <p:nvPr/>
        </p:nvPicPr>
        <p:blipFill>
          <a:blip r:embed="rId4"/>
          <a:stretch>
            <a:fillRect/>
          </a:stretch>
        </p:blipFill>
        <p:spPr>
          <a:xfrm>
            <a:off x="10945533" y="4331494"/>
            <a:ext cx="997084" cy="1989398"/>
          </a:xfrm>
          <a:prstGeom prst="rect">
            <a:avLst/>
          </a:prstGeom>
        </p:spPr>
      </p:pic>
      <p:pic>
        <p:nvPicPr>
          <p:cNvPr id="12" name="Picture 11">
            <a:extLst>
              <a:ext uri="{FF2B5EF4-FFF2-40B4-BE49-F238E27FC236}">
                <a16:creationId xmlns:a16="http://schemas.microsoft.com/office/drawing/2014/main" id="{BB27279D-92DF-90BF-0D7B-BEA1460DAD62}"/>
              </a:ext>
            </a:extLst>
          </p:cNvPr>
          <p:cNvPicPr>
            <a:picLocks noChangeAspect="1"/>
          </p:cNvPicPr>
          <p:nvPr/>
        </p:nvPicPr>
        <p:blipFill>
          <a:blip r:embed="rId5"/>
          <a:stretch>
            <a:fillRect/>
          </a:stretch>
        </p:blipFill>
        <p:spPr>
          <a:xfrm>
            <a:off x="-1" y="4275855"/>
            <a:ext cx="1413165" cy="1830970"/>
          </a:xfrm>
          <a:prstGeom prst="rect">
            <a:avLst/>
          </a:prstGeom>
        </p:spPr>
      </p:pic>
    </p:spTree>
    <p:extLst>
      <p:ext uri="{BB962C8B-B14F-4D97-AF65-F5344CB8AC3E}">
        <p14:creationId xmlns:p14="http://schemas.microsoft.com/office/powerpoint/2010/main" val="1772046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DAE6EEDE-914C-4674-D539-D84F9F3A2C0E}"/>
              </a:ext>
            </a:extLst>
          </p:cNvPr>
          <p:cNvPicPr>
            <a:picLocks noGrp="1" noChangeAspect="1"/>
          </p:cNvPicPr>
          <p:nvPr>
            <p:ph sz="half" idx="1"/>
          </p:nvPr>
        </p:nvPicPr>
        <p:blipFill>
          <a:blip r:embed="rId2"/>
          <a:stretch>
            <a:fillRect/>
          </a:stretch>
        </p:blipFill>
        <p:spPr>
          <a:xfrm>
            <a:off x="2358558" y="4146410"/>
            <a:ext cx="1087701" cy="2175401"/>
          </a:xfrm>
        </p:spPr>
      </p:pic>
      <p:pic>
        <p:nvPicPr>
          <p:cNvPr id="8" name="Content Placeholder 7">
            <a:extLst>
              <a:ext uri="{FF2B5EF4-FFF2-40B4-BE49-F238E27FC236}">
                <a16:creationId xmlns:a16="http://schemas.microsoft.com/office/drawing/2014/main" id="{B7AB2661-861F-1E71-F895-4F6AF74CEC48}"/>
              </a:ext>
            </a:extLst>
          </p:cNvPr>
          <p:cNvPicPr>
            <a:picLocks noGrp="1" noChangeAspect="1"/>
          </p:cNvPicPr>
          <p:nvPr>
            <p:ph sz="half" idx="2"/>
          </p:nvPr>
        </p:nvPicPr>
        <p:blipFill>
          <a:blip r:embed="rId3"/>
          <a:stretch>
            <a:fillRect/>
          </a:stretch>
        </p:blipFill>
        <p:spPr>
          <a:xfrm>
            <a:off x="8334644" y="4362273"/>
            <a:ext cx="1509947" cy="1959538"/>
          </a:xfrm>
        </p:spPr>
      </p:pic>
      <p:sp>
        <p:nvSpPr>
          <p:cNvPr id="9" name="TextBox 8">
            <a:extLst>
              <a:ext uri="{FF2B5EF4-FFF2-40B4-BE49-F238E27FC236}">
                <a16:creationId xmlns:a16="http://schemas.microsoft.com/office/drawing/2014/main" id="{285482DE-9330-212A-49FA-6C3FA07FA368}"/>
              </a:ext>
            </a:extLst>
          </p:cNvPr>
          <p:cNvSpPr txBox="1"/>
          <p:nvPr/>
        </p:nvSpPr>
        <p:spPr>
          <a:xfrm>
            <a:off x="1535590" y="962653"/>
            <a:ext cx="2424545" cy="923330"/>
          </a:xfrm>
          <a:prstGeom prst="rect">
            <a:avLst/>
          </a:prstGeom>
          <a:noFill/>
        </p:spPr>
        <p:txBody>
          <a:bodyPr wrap="square" rtlCol="0">
            <a:spAutoFit/>
          </a:bodyPr>
          <a:lstStyle/>
          <a:p>
            <a:r>
              <a:rPr lang="en-GB" sz="5400" dirty="0">
                <a:latin typeface="Sassoon Infant Std" panose="020B0503020103030203" pitchFamily="34" charset="0"/>
              </a:rPr>
              <a:t>Tulips</a:t>
            </a:r>
            <a:endParaRPr lang="en-GB" sz="3600" dirty="0">
              <a:latin typeface="Sassoon Infant Std" panose="020B0503020103030203" pitchFamily="34" charset="0"/>
            </a:endParaRPr>
          </a:p>
        </p:txBody>
      </p:sp>
      <p:sp>
        <p:nvSpPr>
          <p:cNvPr id="10" name="TextBox 9">
            <a:extLst>
              <a:ext uri="{FF2B5EF4-FFF2-40B4-BE49-F238E27FC236}">
                <a16:creationId xmlns:a16="http://schemas.microsoft.com/office/drawing/2014/main" id="{DD7FE919-2731-0EA0-AEBE-DC80D704B35C}"/>
              </a:ext>
            </a:extLst>
          </p:cNvPr>
          <p:cNvSpPr txBox="1"/>
          <p:nvPr/>
        </p:nvSpPr>
        <p:spPr>
          <a:xfrm>
            <a:off x="7153672" y="962653"/>
            <a:ext cx="3592793" cy="923330"/>
          </a:xfrm>
          <a:prstGeom prst="rect">
            <a:avLst/>
          </a:prstGeom>
          <a:noFill/>
        </p:spPr>
        <p:txBody>
          <a:bodyPr wrap="square" rtlCol="0">
            <a:spAutoFit/>
          </a:bodyPr>
          <a:lstStyle/>
          <a:p>
            <a:r>
              <a:rPr lang="en-GB" sz="5400" dirty="0">
                <a:latin typeface="Sassoon Infant Std" panose="020B0503020103030203" pitchFamily="34" charset="0"/>
              </a:rPr>
              <a:t>Sunflowers</a:t>
            </a:r>
          </a:p>
        </p:txBody>
      </p:sp>
      <p:sp>
        <p:nvSpPr>
          <p:cNvPr id="11" name="TextBox 10">
            <a:extLst>
              <a:ext uri="{FF2B5EF4-FFF2-40B4-BE49-F238E27FC236}">
                <a16:creationId xmlns:a16="http://schemas.microsoft.com/office/drawing/2014/main" id="{F7DF4E07-634D-D750-E1E7-BECBFCD49A62}"/>
              </a:ext>
            </a:extLst>
          </p:cNvPr>
          <p:cNvSpPr txBox="1"/>
          <p:nvPr/>
        </p:nvSpPr>
        <p:spPr>
          <a:xfrm>
            <a:off x="1535590" y="1969966"/>
            <a:ext cx="4442645" cy="2308324"/>
          </a:xfrm>
          <a:prstGeom prst="rect">
            <a:avLst/>
          </a:prstGeom>
          <a:noFill/>
        </p:spPr>
        <p:txBody>
          <a:bodyPr wrap="square" rtlCol="0">
            <a:spAutoFit/>
          </a:bodyPr>
          <a:lstStyle/>
          <a:p>
            <a:r>
              <a:rPr lang="en-GB" sz="3600" dirty="0">
                <a:latin typeface="Sassoon Infant Std" panose="020B0503020103030203" pitchFamily="34" charset="0"/>
              </a:rPr>
              <a:t>Miss Spiller	</a:t>
            </a:r>
          </a:p>
          <a:p>
            <a:r>
              <a:rPr lang="en-GB" sz="3600" dirty="0">
                <a:latin typeface="Sassoon Infant Std" panose="020B0503020103030203" pitchFamily="34" charset="0"/>
              </a:rPr>
              <a:t>Mrs Jasper</a:t>
            </a:r>
          </a:p>
          <a:p>
            <a:r>
              <a:rPr lang="en-GB" sz="3600" dirty="0">
                <a:latin typeface="Sassoon Infant Std" panose="020B0503020103030203" pitchFamily="34" charset="0"/>
              </a:rPr>
              <a:t>Mrs Moir</a:t>
            </a:r>
          </a:p>
          <a:p>
            <a:endParaRPr lang="en-GB" sz="3600" dirty="0">
              <a:solidFill>
                <a:srgbClr val="FF0000"/>
              </a:solidFill>
              <a:latin typeface="Sassoon Infant Std" panose="020B0503020103030203" pitchFamily="34" charset="0"/>
            </a:endParaRPr>
          </a:p>
        </p:txBody>
      </p:sp>
      <p:sp>
        <p:nvSpPr>
          <p:cNvPr id="12" name="TextBox 11">
            <a:extLst>
              <a:ext uri="{FF2B5EF4-FFF2-40B4-BE49-F238E27FC236}">
                <a16:creationId xmlns:a16="http://schemas.microsoft.com/office/drawing/2014/main" id="{B3774148-78CB-D913-501A-EF7A5F1B9065}"/>
              </a:ext>
            </a:extLst>
          </p:cNvPr>
          <p:cNvSpPr txBox="1"/>
          <p:nvPr/>
        </p:nvSpPr>
        <p:spPr>
          <a:xfrm>
            <a:off x="7663764" y="1969966"/>
            <a:ext cx="3336467" cy="1754326"/>
          </a:xfrm>
          <a:prstGeom prst="rect">
            <a:avLst/>
          </a:prstGeom>
          <a:noFill/>
        </p:spPr>
        <p:txBody>
          <a:bodyPr wrap="square" rtlCol="0">
            <a:spAutoFit/>
          </a:bodyPr>
          <a:lstStyle/>
          <a:p>
            <a:r>
              <a:rPr lang="en-GB" sz="3600" dirty="0">
                <a:latin typeface="Sassoon Infant Std" panose="020B0503020103030203" pitchFamily="34" charset="0"/>
              </a:rPr>
              <a:t>Mrs Harper</a:t>
            </a:r>
          </a:p>
          <a:p>
            <a:r>
              <a:rPr lang="en-GB" sz="3600" dirty="0">
                <a:latin typeface="Sassoon Infant Std" panose="020B0503020103030203" pitchFamily="34" charset="0"/>
              </a:rPr>
              <a:t>Mrs Haffenden</a:t>
            </a:r>
          </a:p>
          <a:p>
            <a:r>
              <a:rPr lang="en-GB" sz="3600" dirty="0">
                <a:latin typeface="Sassoon Infant Std" panose="020B0503020103030203" pitchFamily="34" charset="0"/>
              </a:rPr>
              <a:t>Mrs McClure 1:1</a:t>
            </a:r>
          </a:p>
        </p:txBody>
      </p:sp>
      <p:sp>
        <p:nvSpPr>
          <p:cNvPr id="2" name="TextBox 1">
            <a:extLst>
              <a:ext uri="{FF2B5EF4-FFF2-40B4-BE49-F238E27FC236}">
                <a16:creationId xmlns:a16="http://schemas.microsoft.com/office/drawing/2014/main" id="{F7E5CCC9-F5F0-1BAB-2112-EED80A2EA7D2}"/>
              </a:ext>
            </a:extLst>
          </p:cNvPr>
          <p:cNvSpPr txBox="1"/>
          <p:nvPr/>
        </p:nvSpPr>
        <p:spPr>
          <a:xfrm>
            <a:off x="4181838" y="4278290"/>
            <a:ext cx="3592794" cy="1200329"/>
          </a:xfrm>
          <a:prstGeom prst="rect">
            <a:avLst/>
          </a:prstGeom>
          <a:noFill/>
        </p:spPr>
        <p:txBody>
          <a:bodyPr wrap="square" rtlCol="0">
            <a:spAutoFit/>
          </a:bodyPr>
          <a:lstStyle/>
          <a:p>
            <a:r>
              <a:rPr lang="en-GB" sz="3600" dirty="0">
                <a:latin typeface="Sassoon Infant Std" panose="020B0503020103030203" pitchFamily="34" charset="0"/>
              </a:rPr>
              <a:t>Mrs Ledgerwood</a:t>
            </a:r>
          </a:p>
          <a:p>
            <a:r>
              <a:rPr lang="en-GB" sz="3600" dirty="0">
                <a:latin typeface="Sassoon Infant Std" panose="020B0503020103030203" pitchFamily="34" charset="0"/>
              </a:rPr>
              <a:t>Mrs Powell</a:t>
            </a:r>
          </a:p>
        </p:txBody>
      </p:sp>
    </p:spTree>
    <p:extLst>
      <p:ext uri="{BB962C8B-B14F-4D97-AF65-F5344CB8AC3E}">
        <p14:creationId xmlns:p14="http://schemas.microsoft.com/office/powerpoint/2010/main" val="3215660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Sassoon Infant Std" panose="020B0503020103030203" pitchFamily="34" charset="0"/>
              </a:rPr>
              <a:t>National Curriculum</a:t>
            </a:r>
          </a:p>
        </p:txBody>
      </p:sp>
      <p:sp>
        <p:nvSpPr>
          <p:cNvPr id="3" name="Content Placeholder 2"/>
          <p:cNvSpPr>
            <a:spLocks noGrp="1"/>
          </p:cNvSpPr>
          <p:nvPr>
            <p:ph idx="1"/>
          </p:nvPr>
        </p:nvSpPr>
        <p:spPr/>
        <p:txBody>
          <a:bodyPr>
            <a:normAutofit/>
          </a:bodyPr>
          <a:lstStyle/>
          <a:p>
            <a:pPr marL="0" indent="0">
              <a:buNone/>
            </a:pPr>
            <a:r>
              <a:rPr lang="en-GB" sz="2400" dirty="0">
                <a:latin typeface="Sassoon Infant Std" panose="020B0503020103030203" pitchFamily="34" charset="0"/>
              </a:rPr>
              <a:t>Year 1 is the first year of the National Curriculum</a:t>
            </a:r>
          </a:p>
          <a:p>
            <a:r>
              <a:rPr lang="en-GB" sz="2400" dirty="0">
                <a:latin typeface="Sassoon Infant Std" panose="020B0503020103030203" pitchFamily="34" charset="0"/>
              </a:rPr>
              <a:t>It covers all subjects – maths, English (phonics, reading, writing, handwriting, spelling, speaking &amp; listening), PE, science, geography, history, computing, art, design and technology, RE, PSHE</a:t>
            </a:r>
          </a:p>
          <a:p>
            <a:r>
              <a:rPr lang="en-GB" sz="2400" dirty="0">
                <a:latin typeface="Sassoon Infant Std" panose="020B0503020103030203" pitchFamily="34" charset="0"/>
              </a:rPr>
              <a:t>The National Curriculum continues until Key Stage 4 (GCSE)</a:t>
            </a:r>
          </a:p>
          <a:p>
            <a:endParaRPr lang="en-GB" sz="2400" dirty="0">
              <a:latin typeface="Sassoon Infant Std" panose="020B0503020103030203" pitchFamily="34" charset="0"/>
            </a:endParaRPr>
          </a:p>
          <a:p>
            <a:r>
              <a:rPr lang="en-GB" sz="2400" dirty="0">
                <a:latin typeface="Sassoon Infant Std" panose="020B0503020103030203" pitchFamily="34" charset="0"/>
              </a:rPr>
              <a:t>Explore and learn</a:t>
            </a:r>
          </a:p>
          <a:p>
            <a:endParaRPr lang="en-GB" sz="2400" dirty="0">
              <a:latin typeface="Sassoon Infant Std" panose="020B0503020103030203" pitchFamily="34" charset="0"/>
            </a:endParaRPr>
          </a:p>
        </p:txBody>
      </p:sp>
      <p:pic>
        <p:nvPicPr>
          <p:cNvPr id="5" name="Picture 4">
            <a:extLst>
              <a:ext uri="{FF2B5EF4-FFF2-40B4-BE49-F238E27FC236}">
                <a16:creationId xmlns:a16="http://schemas.microsoft.com/office/drawing/2014/main" id="{287D8444-CE04-F1C6-5860-665DD81C7324}"/>
              </a:ext>
            </a:extLst>
          </p:cNvPr>
          <p:cNvPicPr>
            <a:picLocks noChangeAspect="1"/>
          </p:cNvPicPr>
          <p:nvPr/>
        </p:nvPicPr>
        <p:blipFill>
          <a:blip r:embed="rId3"/>
          <a:stretch>
            <a:fillRect/>
          </a:stretch>
        </p:blipFill>
        <p:spPr>
          <a:xfrm>
            <a:off x="854995" y="4967168"/>
            <a:ext cx="999831" cy="1292464"/>
          </a:xfrm>
          <a:prstGeom prst="rect">
            <a:avLst/>
          </a:prstGeom>
        </p:spPr>
      </p:pic>
      <p:pic>
        <p:nvPicPr>
          <p:cNvPr id="7" name="Picture 6">
            <a:extLst>
              <a:ext uri="{FF2B5EF4-FFF2-40B4-BE49-F238E27FC236}">
                <a16:creationId xmlns:a16="http://schemas.microsoft.com/office/drawing/2014/main" id="{60B31C43-8B17-1B12-06C1-8CBB00B2CA87}"/>
              </a:ext>
            </a:extLst>
          </p:cNvPr>
          <p:cNvPicPr>
            <a:picLocks noChangeAspect="1"/>
          </p:cNvPicPr>
          <p:nvPr/>
        </p:nvPicPr>
        <p:blipFill>
          <a:blip r:embed="rId4"/>
          <a:stretch>
            <a:fillRect/>
          </a:stretch>
        </p:blipFill>
        <p:spPr>
          <a:xfrm>
            <a:off x="135605" y="4897058"/>
            <a:ext cx="719390" cy="1432684"/>
          </a:xfrm>
          <a:prstGeom prst="rect">
            <a:avLst/>
          </a:prstGeom>
        </p:spPr>
      </p:pic>
    </p:spTree>
    <p:extLst>
      <p:ext uri="{BB962C8B-B14F-4D97-AF65-F5344CB8AC3E}">
        <p14:creationId xmlns:p14="http://schemas.microsoft.com/office/powerpoint/2010/main" val="1180244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51741-7393-AA39-B805-98D22BC1141D}"/>
              </a:ext>
            </a:extLst>
          </p:cNvPr>
          <p:cNvSpPr>
            <a:spLocks noGrp="1"/>
          </p:cNvSpPr>
          <p:nvPr>
            <p:ph type="title"/>
          </p:nvPr>
        </p:nvSpPr>
        <p:spPr/>
        <p:txBody>
          <a:bodyPr/>
          <a:lstStyle/>
          <a:p>
            <a:r>
              <a:rPr lang="en-GB" dirty="0">
                <a:latin typeface="Sassoon Infant Std" panose="020B0503020103030203" pitchFamily="34" charset="0"/>
              </a:rPr>
              <a:t>Reading </a:t>
            </a:r>
            <a:r>
              <a:rPr lang="en-GB" sz="4000" dirty="0">
                <a:solidFill>
                  <a:srgbClr val="FF0000"/>
                </a:solidFill>
                <a:latin typeface="Sassoon Infant Std" panose="020B0503020103030203" pitchFamily="34" charset="0"/>
              </a:rPr>
              <a:t>– Please bring books in every day </a:t>
            </a:r>
            <a:endParaRPr lang="en-GB" dirty="0">
              <a:solidFill>
                <a:srgbClr val="FF0000"/>
              </a:solidFill>
              <a:latin typeface="Sassoon Infant Std" panose="020B0503020103030203" pitchFamily="34" charset="0"/>
            </a:endParaRPr>
          </a:p>
        </p:txBody>
      </p:sp>
      <p:sp>
        <p:nvSpPr>
          <p:cNvPr id="3" name="Content Placeholder 2">
            <a:extLst>
              <a:ext uri="{FF2B5EF4-FFF2-40B4-BE49-F238E27FC236}">
                <a16:creationId xmlns:a16="http://schemas.microsoft.com/office/drawing/2014/main" id="{ABB4F04D-9FB4-E4FB-8456-C9E5CAADA821}"/>
              </a:ext>
            </a:extLst>
          </p:cNvPr>
          <p:cNvSpPr>
            <a:spLocks noGrp="1"/>
          </p:cNvSpPr>
          <p:nvPr>
            <p:ph idx="1"/>
          </p:nvPr>
        </p:nvSpPr>
        <p:spPr>
          <a:xfrm>
            <a:off x="1097280" y="2205952"/>
            <a:ext cx="10058400" cy="4023360"/>
          </a:xfrm>
        </p:spPr>
        <p:txBody>
          <a:bodyPr>
            <a:normAutofit/>
          </a:bodyPr>
          <a:lstStyle/>
          <a:p>
            <a:r>
              <a:rPr lang="en-GB" sz="2200" dirty="0">
                <a:latin typeface="Sassoon Infant Std" panose="020B0503020103030203" pitchFamily="34" charset="0"/>
              </a:rPr>
              <a:t>Phonic books matched to their phonics learning and ability – changed weekly – read and re-read - ideally read this book 3 times at home to practise phonics and improve fluency; get them to talk about the book to check their understanding</a:t>
            </a:r>
          </a:p>
          <a:p>
            <a:r>
              <a:rPr lang="en-GB" sz="2200" dirty="0">
                <a:latin typeface="Sassoon Infant Std" panose="020B0503020103030203" pitchFamily="34" charset="0"/>
              </a:rPr>
              <a:t>Parent comments – please record in Reading Record every time your child reads to you – whatever the book!</a:t>
            </a:r>
          </a:p>
          <a:p>
            <a:r>
              <a:rPr lang="en-GB" sz="2200" dirty="0">
                <a:latin typeface="Sassoon Infant Std" panose="020B0503020103030203" pitchFamily="34" charset="0"/>
              </a:rPr>
              <a:t>5 times a week</a:t>
            </a:r>
          </a:p>
          <a:p>
            <a:r>
              <a:rPr lang="en-GB" sz="2200" dirty="0">
                <a:latin typeface="Sassoon Infant Std" panose="020B0503020103030203" pitchFamily="34" charset="0"/>
              </a:rPr>
              <a:t>In addition - coloured book bands that can be changed as often as you like – “Love to Read”</a:t>
            </a:r>
          </a:p>
          <a:p>
            <a:r>
              <a:rPr lang="en-GB" sz="2200" dirty="0">
                <a:latin typeface="Sassoon Infant Std" panose="020B0503020103030203" pitchFamily="34" charset="0"/>
              </a:rPr>
              <a:t>Books from the school library</a:t>
            </a:r>
          </a:p>
          <a:p>
            <a:r>
              <a:rPr lang="en-GB" sz="2200" dirty="0">
                <a:latin typeface="Sassoon Infant Std" panose="020B0503020103030203" pitchFamily="34" charset="0"/>
              </a:rPr>
              <a:t>Enjoy sharing a book together – discuss, predict….enjoy! Nightly bedtime stories</a:t>
            </a:r>
          </a:p>
          <a:p>
            <a:endParaRPr lang="en-GB" sz="2200" dirty="0">
              <a:latin typeface="Sassoon Infant Std" panose="020B0503020103030203" pitchFamily="34" charset="0"/>
            </a:endParaRPr>
          </a:p>
          <a:p>
            <a:endParaRPr lang="en-GB" sz="2200" dirty="0">
              <a:latin typeface="Abadi" panose="020B0604020104020204" pitchFamily="34" charset="0"/>
            </a:endParaRPr>
          </a:p>
        </p:txBody>
      </p:sp>
    </p:spTree>
    <p:extLst>
      <p:ext uri="{BB962C8B-B14F-4D97-AF65-F5344CB8AC3E}">
        <p14:creationId xmlns:p14="http://schemas.microsoft.com/office/powerpoint/2010/main" val="3983693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528EA-A693-C562-34AF-7784EA1415B7}"/>
              </a:ext>
            </a:extLst>
          </p:cNvPr>
          <p:cNvSpPr>
            <a:spLocks noGrp="1"/>
          </p:cNvSpPr>
          <p:nvPr>
            <p:ph type="title"/>
          </p:nvPr>
        </p:nvSpPr>
        <p:spPr>
          <a:xfrm>
            <a:off x="1291568" y="1045231"/>
            <a:ext cx="10058400" cy="1450757"/>
          </a:xfrm>
        </p:spPr>
        <p:txBody>
          <a:bodyPr>
            <a:noAutofit/>
          </a:bodyPr>
          <a:lstStyle/>
          <a:p>
            <a:r>
              <a:rPr lang="en-GB" dirty="0">
                <a:latin typeface="Sassoon Infant Std" panose="020B0503020103030203" pitchFamily="34" charset="0"/>
              </a:rPr>
              <a:t>Billy Bear’s Book Bags</a:t>
            </a:r>
            <a:br>
              <a:rPr lang="en-GB" dirty="0">
                <a:latin typeface="Sassoon Infant Std" panose="020B0503020103030203" pitchFamily="34" charset="0"/>
              </a:rPr>
            </a:br>
            <a:endParaRPr lang="en-GB" dirty="0">
              <a:latin typeface="Sassoon Infant Std" panose="020B0503020103030203" pitchFamily="34" charset="0"/>
            </a:endParaRPr>
          </a:p>
        </p:txBody>
      </p:sp>
      <p:pic>
        <p:nvPicPr>
          <p:cNvPr id="5" name="Picture 4">
            <a:extLst>
              <a:ext uri="{FF2B5EF4-FFF2-40B4-BE49-F238E27FC236}">
                <a16:creationId xmlns:a16="http://schemas.microsoft.com/office/drawing/2014/main" id="{152165B7-34CF-B138-4A1A-9AA52109935C}"/>
              </a:ext>
            </a:extLst>
          </p:cNvPr>
          <p:cNvPicPr>
            <a:picLocks noChangeAspect="1"/>
          </p:cNvPicPr>
          <p:nvPr/>
        </p:nvPicPr>
        <p:blipFill>
          <a:blip r:embed="rId2"/>
          <a:stretch>
            <a:fillRect/>
          </a:stretch>
        </p:blipFill>
        <p:spPr>
          <a:xfrm>
            <a:off x="6863404" y="2013065"/>
            <a:ext cx="4230991" cy="3212870"/>
          </a:xfrm>
          <a:prstGeom prst="rect">
            <a:avLst/>
          </a:prstGeom>
        </p:spPr>
      </p:pic>
      <p:pic>
        <p:nvPicPr>
          <p:cNvPr id="4" name="Picture 3">
            <a:extLst>
              <a:ext uri="{FF2B5EF4-FFF2-40B4-BE49-F238E27FC236}">
                <a16:creationId xmlns:a16="http://schemas.microsoft.com/office/drawing/2014/main" id="{2803653F-3553-3786-7A70-C5C363A722B1}"/>
              </a:ext>
            </a:extLst>
          </p:cNvPr>
          <p:cNvPicPr>
            <a:picLocks noChangeAspect="1"/>
          </p:cNvPicPr>
          <p:nvPr/>
        </p:nvPicPr>
        <p:blipFill>
          <a:blip r:embed="rId3"/>
          <a:stretch>
            <a:fillRect/>
          </a:stretch>
        </p:blipFill>
        <p:spPr>
          <a:xfrm>
            <a:off x="191848" y="4860772"/>
            <a:ext cx="719390" cy="1432684"/>
          </a:xfrm>
          <a:prstGeom prst="rect">
            <a:avLst/>
          </a:prstGeom>
        </p:spPr>
      </p:pic>
      <p:pic>
        <p:nvPicPr>
          <p:cNvPr id="7" name="Picture 6">
            <a:extLst>
              <a:ext uri="{FF2B5EF4-FFF2-40B4-BE49-F238E27FC236}">
                <a16:creationId xmlns:a16="http://schemas.microsoft.com/office/drawing/2014/main" id="{84228B94-0E5A-E392-41FB-26CAD23B6701}"/>
              </a:ext>
            </a:extLst>
          </p:cNvPr>
          <p:cNvPicPr>
            <a:picLocks noChangeAspect="1"/>
          </p:cNvPicPr>
          <p:nvPr/>
        </p:nvPicPr>
        <p:blipFill>
          <a:blip r:embed="rId4"/>
          <a:stretch>
            <a:fillRect/>
          </a:stretch>
        </p:blipFill>
        <p:spPr>
          <a:xfrm>
            <a:off x="911238" y="4835372"/>
            <a:ext cx="999831" cy="1292464"/>
          </a:xfrm>
          <a:prstGeom prst="rect">
            <a:avLst/>
          </a:prstGeom>
        </p:spPr>
      </p:pic>
      <p:sp>
        <p:nvSpPr>
          <p:cNvPr id="3" name="TextBox 2"/>
          <p:cNvSpPr txBox="1"/>
          <p:nvPr/>
        </p:nvSpPr>
        <p:spPr>
          <a:xfrm>
            <a:off x="2109516" y="2279590"/>
            <a:ext cx="4555440" cy="3416320"/>
          </a:xfrm>
          <a:prstGeom prst="rect">
            <a:avLst/>
          </a:prstGeom>
          <a:noFill/>
        </p:spPr>
        <p:txBody>
          <a:bodyPr wrap="square" rtlCol="0">
            <a:spAutoFit/>
          </a:bodyPr>
          <a:lstStyle/>
          <a:p>
            <a:r>
              <a:rPr lang="en-GB" sz="2800" dirty="0">
                <a:latin typeface="Sassoon Infant Std" panose="020B0503020103030203" pitchFamily="34" charset="0"/>
              </a:rPr>
              <a:t>There are three book bags per class and each contains a range of high quality texts. These are to continue the love of reading between you and your child.</a:t>
            </a:r>
          </a:p>
          <a:p>
            <a:endParaRPr lang="en-GB" sz="2400" dirty="0">
              <a:latin typeface="Abadi" panose="020B0604020104020204"/>
            </a:endParaRPr>
          </a:p>
          <a:p>
            <a:endParaRPr lang="en-GB" sz="2400" dirty="0">
              <a:latin typeface="Abadi" panose="020B0604020104020204"/>
            </a:endParaRPr>
          </a:p>
        </p:txBody>
      </p:sp>
    </p:spTree>
    <p:extLst>
      <p:ext uri="{BB962C8B-B14F-4D97-AF65-F5344CB8AC3E}">
        <p14:creationId xmlns:p14="http://schemas.microsoft.com/office/powerpoint/2010/main" val="3486441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57834-8674-95C8-ECEA-A8EB52341DB4}"/>
              </a:ext>
            </a:extLst>
          </p:cNvPr>
          <p:cNvSpPr>
            <a:spLocks noGrp="1"/>
          </p:cNvSpPr>
          <p:nvPr>
            <p:ph type="title"/>
          </p:nvPr>
        </p:nvSpPr>
        <p:spPr>
          <a:xfrm>
            <a:off x="1097280" y="425148"/>
            <a:ext cx="10058400" cy="1450757"/>
          </a:xfrm>
        </p:spPr>
        <p:txBody>
          <a:bodyPr/>
          <a:lstStyle/>
          <a:p>
            <a:r>
              <a:rPr lang="en-GB" dirty="0">
                <a:latin typeface="Sassoon Infant Std" panose="020B0503020103030203" pitchFamily="34" charset="0"/>
              </a:rPr>
              <a:t>Phonics</a:t>
            </a:r>
          </a:p>
        </p:txBody>
      </p:sp>
      <p:sp>
        <p:nvSpPr>
          <p:cNvPr id="3" name="Content Placeholder 2">
            <a:extLst>
              <a:ext uri="{FF2B5EF4-FFF2-40B4-BE49-F238E27FC236}">
                <a16:creationId xmlns:a16="http://schemas.microsoft.com/office/drawing/2014/main" id="{88665B58-752C-F0E3-AA97-579892E4C54D}"/>
              </a:ext>
            </a:extLst>
          </p:cNvPr>
          <p:cNvSpPr>
            <a:spLocks noGrp="1"/>
          </p:cNvSpPr>
          <p:nvPr>
            <p:ph idx="1"/>
          </p:nvPr>
        </p:nvSpPr>
        <p:spPr>
          <a:xfrm>
            <a:off x="1619794" y="2095115"/>
            <a:ext cx="10058400" cy="4023360"/>
          </a:xfrm>
        </p:spPr>
        <p:txBody>
          <a:bodyPr>
            <a:normAutofit fontScale="92500" lnSpcReduction="20000"/>
          </a:bodyPr>
          <a:lstStyle/>
          <a:p>
            <a:r>
              <a:rPr lang="en-GB" sz="2400" dirty="0">
                <a:latin typeface="Sassoon Infant Std" panose="020B0503020103030203" pitchFamily="34" charset="0"/>
              </a:rPr>
              <a:t>Daily phonics sessions - Twinkl</a:t>
            </a:r>
          </a:p>
          <a:p>
            <a:pPr marL="0" indent="0">
              <a:buNone/>
            </a:pPr>
            <a:endParaRPr lang="en-GB" sz="2400" dirty="0">
              <a:latin typeface="Sassoon Infant Std" panose="020B0503020103030203" pitchFamily="34" charset="0"/>
            </a:endParaRPr>
          </a:p>
          <a:p>
            <a:r>
              <a:rPr lang="en-GB" sz="2400" dirty="0">
                <a:latin typeface="Sassoon Infant Std" panose="020B0503020103030203" pitchFamily="34" charset="0"/>
              </a:rPr>
              <a:t>We will continue the phonics learning journey from Year R. During their time in year 1, the children will be exposed to all the sounds and common exception words from level 5.</a:t>
            </a:r>
          </a:p>
          <a:p>
            <a:r>
              <a:rPr lang="en-GB" sz="2400" dirty="0">
                <a:solidFill>
                  <a:schemeClr val="tx1"/>
                </a:solidFill>
                <a:latin typeface="Sassoon Infant Std" panose="020B0503020103030203" pitchFamily="34" charset="0"/>
              </a:rPr>
              <a:t>Weekly parents phonics update by email</a:t>
            </a:r>
          </a:p>
          <a:p>
            <a:endParaRPr lang="en-GB" sz="2400" dirty="0">
              <a:latin typeface="Sassoon Infant Std" panose="020B0503020103030203" pitchFamily="34" charset="0"/>
            </a:endParaRPr>
          </a:p>
          <a:p>
            <a:r>
              <a:rPr lang="en-GB" sz="2400" dirty="0">
                <a:solidFill>
                  <a:schemeClr val="tx1"/>
                </a:solidFill>
                <a:latin typeface="Sassoon Infant Std" panose="020B0503020103030203" pitchFamily="34" charset="0"/>
              </a:rPr>
              <a:t>Phonics workshop later in the year</a:t>
            </a:r>
          </a:p>
          <a:p>
            <a:endParaRPr lang="en-GB" sz="2400" dirty="0">
              <a:latin typeface="Sassoon Infant Std" panose="020B0503020103030203" pitchFamily="34" charset="0"/>
            </a:endParaRPr>
          </a:p>
          <a:p>
            <a:r>
              <a:rPr lang="en-GB" sz="2400" dirty="0">
                <a:latin typeface="Sassoon Infant Std" panose="020B0503020103030203" pitchFamily="34" charset="0"/>
              </a:rPr>
              <a:t>Lots of websites have fun, interactive phonic games (such as PhonicsPlay and Purple Mash).</a:t>
            </a:r>
          </a:p>
        </p:txBody>
      </p:sp>
      <p:pic>
        <p:nvPicPr>
          <p:cNvPr id="5" name="Picture 4">
            <a:extLst>
              <a:ext uri="{FF2B5EF4-FFF2-40B4-BE49-F238E27FC236}">
                <a16:creationId xmlns:a16="http://schemas.microsoft.com/office/drawing/2014/main" id="{482EBFD4-12DD-3735-8CE9-1F79D709AE57}"/>
              </a:ext>
            </a:extLst>
          </p:cNvPr>
          <p:cNvPicPr>
            <a:picLocks noChangeAspect="1"/>
          </p:cNvPicPr>
          <p:nvPr/>
        </p:nvPicPr>
        <p:blipFill>
          <a:blip r:embed="rId2"/>
          <a:stretch>
            <a:fillRect/>
          </a:stretch>
        </p:blipFill>
        <p:spPr>
          <a:xfrm>
            <a:off x="10678363" y="205938"/>
            <a:ext cx="999831" cy="1292464"/>
          </a:xfrm>
          <a:prstGeom prst="rect">
            <a:avLst/>
          </a:prstGeom>
        </p:spPr>
      </p:pic>
      <p:pic>
        <p:nvPicPr>
          <p:cNvPr id="7" name="Picture 6">
            <a:extLst>
              <a:ext uri="{FF2B5EF4-FFF2-40B4-BE49-F238E27FC236}">
                <a16:creationId xmlns:a16="http://schemas.microsoft.com/office/drawing/2014/main" id="{C7BDBA03-D4BD-C73E-2FE6-B11EF31A4E4A}"/>
              </a:ext>
            </a:extLst>
          </p:cNvPr>
          <p:cNvPicPr>
            <a:picLocks noChangeAspect="1"/>
          </p:cNvPicPr>
          <p:nvPr/>
        </p:nvPicPr>
        <p:blipFill>
          <a:blip r:embed="rId3"/>
          <a:stretch>
            <a:fillRect/>
          </a:stretch>
        </p:blipFill>
        <p:spPr>
          <a:xfrm>
            <a:off x="9843848" y="205938"/>
            <a:ext cx="719390" cy="1432684"/>
          </a:xfrm>
          <a:prstGeom prst="rect">
            <a:avLst/>
          </a:prstGeom>
        </p:spPr>
      </p:pic>
      <p:pic>
        <p:nvPicPr>
          <p:cNvPr id="8" name="Picture 7">
            <a:extLst>
              <a:ext uri="{FF2B5EF4-FFF2-40B4-BE49-F238E27FC236}">
                <a16:creationId xmlns:a16="http://schemas.microsoft.com/office/drawing/2014/main" id="{7EF10F19-534F-3A16-3954-3B70A0736C2F}"/>
              </a:ext>
            </a:extLst>
          </p:cNvPr>
          <p:cNvPicPr>
            <a:picLocks noChangeAspect="1"/>
          </p:cNvPicPr>
          <p:nvPr/>
        </p:nvPicPr>
        <p:blipFill>
          <a:blip r:embed="rId2"/>
          <a:stretch>
            <a:fillRect/>
          </a:stretch>
        </p:blipFill>
        <p:spPr>
          <a:xfrm>
            <a:off x="10594804" y="205938"/>
            <a:ext cx="999831" cy="1292464"/>
          </a:xfrm>
          <a:prstGeom prst="rect">
            <a:avLst/>
          </a:prstGeom>
        </p:spPr>
      </p:pic>
    </p:spTree>
    <p:extLst>
      <p:ext uri="{BB962C8B-B14F-4D97-AF65-F5344CB8AC3E}">
        <p14:creationId xmlns:p14="http://schemas.microsoft.com/office/powerpoint/2010/main" val="2178298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E8422-4F3E-5256-CFA8-33B56DA9CE60}"/>
              </a:ext>
            </a:extLst>
          </p:cNvPr>
          <p:cNvSpPr>
            <a:spLocks noGrp="1"/>
          </p:cNvSpPr>
          <p:nvPr>
            <p:ph type="title"/>
          </p:nvPr>
        </p:nvSpPr>
        <p:spPr>
          <a:xfrm>
            <a:off x="1097280" y="394977"/>
            <a:ext cx="10058400" cy="1450757"/>
          </a:xfrm>
        </p:spPr>
        <p:txBody>
          <a:bodyPr/>
          <a:lstStyle/>
          <a:p>
            <a:r>
              <a:rPr lang="en-GB" dirty="0">
                <a:latin typeface="Sassoon Infant Std" panose="020B0503020103030203" pitchFamily="34" charset="0"/>
              </a:rPr>
              <a:t>Writing </a:t>
            </a:r>
            <a:endParaRPr lang="en-GB" dirty="0">
              <a:solidFill>
                <a:srgbClr val="FF0000"/>
              </a:solidFill>
              <a:latin typeface="Sassoon Infant Std" panose="020B0503020103030203" pitchFamily="34" charset="0"/>
            </a:endParaRPr>
          </a:p>
        </p:txBody>
      </p:sp>
      <p:sp>
        <p:nvSpPr>
          <p:cNvPr id="3" name="Content Placeholder 2">
            <a:extLst>
              <a:ext uri="{FF2B5EF4-FFF2-40B4-BE49-F238E27FC236}">
                <a16:creationId xmlns:a16="http://schemas.microsoft.com/office/drawing/2014/main" id="{93EE64DF-FF59-14BE-923A-B8E7CEDDF3D8}"/>
              </a:ext>
            </a:extLst>
          </p:cNvPr>
          <p:cNvSpPr>
            <a:spLocks noGrp="1"/>
          </p:cNvSpPr>
          <p:nvPr>
            <p:ph idx="1"/>
          </p:nvPr>
        </p:nvSpPr>
        <p:spPr>
          <a:xfrm>
            <a:off x="1097280" y="1827660"/>
            <a:ext cx="10058400" cy="4355425"/>
          </a:xfrm>
        </p:spPr>
        <p:txBody>
          <a:bodyPr>
            <a:normAutofit/>
          </a:bodyPr>
          <a:lstStyle/>
          <a:p>
            <a:r>
              <a:rPr lang="en-GB" sz="2400" dirty="0">
                <a:solidFill>
                  <a:schemeClr val="tx1"/>
                </a:solidFill>
                <a:latin typeface="Sassoon Infant Std" panose="020B0503020103030203" pitchFamily="34" charset="0"/>
              </a:rPr>
              <a:t>We are continuing with Drawing club for the next few weeks. This will progress to Curious Quests, after half term… pencil control, letter formation, fun…</a:t>
            </a:r>
          </a:p>
          <a:p>
            <a:r>
              <a:rPr lang="en-GB" sz="2400" dirty="0">
                <a:latin typeface="Sassoon Infant Std" panose="020B0503020103030203" pitchFamily="34" charset="0"/>
              </a:rPr>
              <a:t>We will learn… grammar, punctuation, letter formation, spelling, handwriting, elements of the speaking and listening curriculum… as required by the National Curriculum. </a:t>
            </a:r>
          </a:p>
          <a:p>
            <a:r>
              <a:rPr lang="en-GB" sz="2400" dirty="0">
                <a:latin typeface="Sassoon Infant Std" panose="020B0503020103030203" pitchFamily="34" charset="0"/>
              </a:rPr>
              <a:t>To support at home, look at our handwriting script on the school website.</a:t>
            </a:r>
          </a:p>
          <a:p>
            <a:r>
              <a:rPr lang="en-GB" sz="2400" dirty="0">
                <a:latin typeface="Sassoon Infant Std" panose="020B0503020103030203" pitchFamily="34" charset="0"/>
              </a:rPr>
              <a:t>We will develop sentence structure and basic punctuation. For example:</a:t>
            </a:r>
          </a:p>
          <a:p>
            <a:pPr lvl="1"/>
            <a:r>
              <a:rPr lang="en-GB" sz="2000" dirty="0">
                <a:latin typeface="Sassoon Infant Std" panose="020B0503020103030203" pitchFamily="34" charset="0"/>
              </a:rPr>
              <a:t>‘I have hair.’</a:t>
            </a:r>
          </a:p>
          <a:p>
            <a:pPr lvl="1"/>
            <a:r>
              <a:rPr lang="en-GB" sz="2000" dirty="0">
                <a:latin typeface="Sassoon Infant Std" panose="020B0503020103030203" pitchFamily="34" charset="0"/>
              </a:rPr>
              <a:t>‘I have long hair.’</a:t>
            </a:r>
          </a:p>
          <a:p>
            <a:pPr lvl="1"/>
            <a:r>
              <a:rPr lang="en-GB" sz="2000" dirty="0">
                <a:latin typeface="Sassoon Infant Std" panose="020B0503020103030203" pitchFamily="34" charset="0"/>
              </a:rPr>
              <a:t>‘I have long hair and it is brown.’</a:t>
            </a:r>
          </a:p>
          <a:p>
            <a:pPr lvl="1"/>
            <a:endParaRPr lang="en-GB" sz="2000" dirty="0">
              <a:latin typeface="Sassoon Infant Std" panose="020B0503020103030203" pitchFamily="34" charset="0"/>
            </a:endParaRPr>
          </a:p>
        </p:txBody>
      </p:sp>
      <p:pic>
        <p:nvPicPr>
          <p:cNvPr id="5" name="Picture 4">
            <a:extLst>
              <a:ext uri="{FF2B5EF4-FFF2-40B4-BE49-F238E27FC236}">
                <a16:creationId xmlns:a16="http://schemas.microsoft.com/office/drawing/2014/main" id="{FF142C18-DD84-3658-0B34-AC74A05BBCA9}"/>
              </a:ext>
            </a:extLst>
          </p:cNvPr>
          <p:cNvPicPr>
            <a:picLocks noChangeAspect="1"/>
          </p:cNvPicPr>
          <p:nvPr/>
        </p:nvPicPr>
        <p:blipFill>
          <a:blip r:embed="rId2"/>
          <a:stretch>
            <a:fillRect/>
          </a:stretch>
        </p:blipFill>
        <p:spPr>
          <a:xfrm>
            <a:off x="9843848" y="117886"/>
            <a:ext cx="719390" cy="1432684"/>
          </a:xfrm>
          <a:prstGeom prst="rect">
            <a:avLst/>
          </a:prstGeom>
        </p:spPr>
      </p:pic>
      <p:pic>
        <p:nvPicPr>
          <p:cNvPr id="9" name="Picture 8">
            <a:extLst>
              <a:ext uri="{FF2B5EF4-FFF2-40B4-BE49-F238E27FC236}">
                <a16:creationId xmlns:a16="http://schemas.microsoft.com/office/drawing/2014/main" id="{96624B0F-0B7E-D243-A987-A69520D13E2D}"/>
              </a:ext>
            </a:extLst>
          </p:cNvPr>
          <p:cNvPicPr>
            <a:picLocks noChangeAspect="1"/>
          </p:cNvPicPr>
          <p:nvPr/>
        </p:nvPicPr>
        <p:blipFill>
          <a:blip r:embed="rId3"/>
          <a:stretch>
            <a:fillRect/>
          </a:stretch>
        </p:blipFill>
        <p:spPr>
          <a:xfrm>
            <a:off x="10563238" y="187996"/>
            <a:ext cx="999831" cy="1292464"/>
          </a:xfrm>
          <a:prstGeom prst="rect">
            <a:avLst/>
          </a:prstGeom>
        </p:spPr>
      </p:pic>
    </p:spTree>
    <p:extLst>
      <p:ext uri="{BB962C8B-B14F-4D97-AF65-F5344CB8AC3E}">
        <p14:creationId xmlns:p14="http://schemas.microsoft.com/office/powerpoint/2010/main" val="517824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1B9A5-53E4-A683-DF1E-6BF6CE575BB8}"/>
              </a:ext>
            </a:extLst>
          </p:cNvPr>
          <p:cNvSpPr>
            <a:spLocks noGrp="1"/>
          </p:cNvSpPr>
          <p:nvPr>
            <p:ph type="title"/>
          </p:nvPr>
        </p:nvSpPr>
        <p:spPr>
          <a:xfrm>
            <a:off x="1360516" y="397439"/>
            <a:ext cx="10058400" cy="1450757"/>
          </a:xfrm>
        </p:spPr>
        <p:txBody>
          <a:bodyPr/>
          <a:lstStyle/>
          <a:p>
            <a:r>
              <a:rPr lang="en-GB" dirty="0">
                <a:latin typeface="Sassoon Infant Std" panose="020B0503020103030203" pitchFamily="34" charset="0"/>
              </a:rPr>
              <a:t>Maths</a:t>
            </a:r>
          </a:p>
        </p:txBody>
      </p:sp>
      <p:sp>
        <p:nvSpPr>
          <p:cNvPr id="3" name="Content Placeholder 2">
            <a:extLst>
              <a:ext uri="{FF2B5EF4-FFF2-40B4-BE49-F238E27FC236}">
                <a16:creationId xmlns:a16="http://schemas.microsoft.com/office/drawing/2014/main" id="{2B920776-8FDF-860D-9EA1-0D98C15302A9}"/>
              </a:ext>
            </a:extLst>
          </p:cNvPr>
          <p:cNvSpPr>
            <a:spLocks noGrp="1"/>
          </p:cNvSpPr>
          <p:nvPr>
            <p:ph idx="1"/>
          </p:nvPr>
        </p:nvSpPr>
        <p:spPr>
          <a:xfrm>
            <a:off x="1097280" y="2039697"/>
            <a:ext cx="10058400" cy="4023360"/>
          </a:xfrm>
        </p:spPr>
        <p:txBody>
          <a:bodyPr>
            <a:normAutofit lnSpcReduction="10000"/>
          </a:bodyPr>
          <a:lstStyle/>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Continuing their work with tens frames to give children a good grasp of number and the number system</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Counting (in ones, then steps of 2, 5, 10)</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Learn number facts- number bonds etc. Focus on mental </a:t>
            </a:r>
            <a:r>
              <a:rPr lang="en-US" sz="2800" dirty="0" err="1">
                <a:latin typeface="Sassoon Infant Std" panose="020B0503020103030203" pitchFamily="34" charset="0"/>
                <a:ea typeface="Comic Sans MS" charset="0"/>
                <a:cs typeface="Comic Sans MS" charset="0"/>
              </a:rPr>
              <a:t>maths</a:t>
            </a:r>
            <a:r>
              <a:rPr lang="en-US" sz="2800">
                <a:latin typeface="Sassoon Infant Std" panose="020B0503020103030203" pitchFamily="34" charset="0"/>
                <a:ea typeface="Comic Sans MS" charset="0"/>
                <a:cs typeface="Comic Sans MS" charset="0"/>
              </a:rPr>
              <a:t>.</a:t>
            </a:r>
            <a:endParaRPr lang="en-US" sz="2800" dirty="0">
              <a:latin typeface="Sassoon Infant Std" panose="020B0503020103030203" pitchFamily="34" charset="0"/>
              <a:ea typeface="Comic Sans MS" charset="0"/>
              <a:cs typeface="Comic Sans MS" charset="0"/>
            </a:endParaRP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Place value</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Number formation</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Addition &amp; subtraction </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Problem solving and reasoning</a:t>
            </a:r>
          </a:p>
          <a:p>
            <a:pPr marL="571500" marR="0" lvl="0" indent="-571500" defTabSz="914400" eaLnBrk="1" fontAlgn="auto" latinLnBrk="0" hangingPunct="1">
              <a:lnSpc>
                <a:spcPct val="110000"/>
              </a:lnSpc>
              <a:spcBef>
                <a:spcPts val="0"/>
              </a:spcBef>
              <a:spcAft>
                <a:spcPts val="0"/>
              </a:spcAft>
              <a:buClrTx/>
              <a:buSzTx/>
              <a:buFont typeface="Arial" charset="0"/>
              <a:buChar char="•"/>
              <a:tabLst/>
              <a:defRPr/>
            </a:pPr>
            <a:r>
              <a:rPr lang="en-US" sz="2800" dirty="0">
                <a:latin typeface="Sassoon Infant Std" panose="020B0503020103030203" pitchFamily="34" charset="0"/>
                <a:ea typeface="Comic Sans MS" charset="0"/>
                <a:cs typeface="Comic Sans MS" charset="0"/>
              </a:rPr>
              <a:t>Real- life: measuring, weighing, telling the time, using money etc.</a:t>
            </a:r>
          </a:p>
          <a:p>
            <a:endParaRPr lang="en-GB" sz="1800" dirty="0">
              <a:latin typeface="Sassoon Infant Std" panose="020B0503020103030203" pitchFamily="34" charset="0"/>
            </a:endParaRPr>
          </a:p>
        </p:txBody>
      </p:sp>
      <p:pic>
        <p:nvPicPr>
          <p:cNvPr id="5" name="Picture 4">
            <a:extLst>
              <a:ext uri="{FF2B5EF4-FFF2-40B4-BE49-F238E27FC236}">
                <a16:creationId xmlns:a16="http://schemas.microsoft.com/office/drawing/2014/main" id="{FB55E93B-8D46-0041-929E-CF5A05BC0FFA}"/>
              </a:ext>
            </a:extLst>
          </p:cNvPr>
          <p:cNvPicPr>
            <a:picLocks noChangeAspect="1"/>
          </p:cNvPicPr>
          <p:nvPr/>
        </p:nvPicPr>
        <p:blipFill>
          <a:blip r:embed="rId2"/>
          <a:stretch>
            <a:fillRect/>
          </a:stretch>
        </p:blipFill>
        <p:spPr>
          <a:xfrm>
            <a:off x="10655764" y="205938"/>
            <a:ext cx="999831" cy="1292464"/>
          </a:xfrm>
          <a:prstGeom prst="rect">
            <a:avLst/>
          </a:prstGeom>
        </p:spPr>
      </p:pic>
      <p:pic>
        <p:nvPicPr>
          <p:cNvPr id="7" name="Picture 6">
            <a:extLst>
              <a:ext uri="{FF2B5EF4-FFF2-40B4-BE49-F238E27FC236}">
                <a16:creationId xmlns:a16="http://schemas.microsoft.com/office/drawing/2014/main" id="{4B3F0A45-1646-2727-B750-AF1526E47F59}"/>
              </a:ext>
            </a:extLst>
          </p:cNvPr>
          <p:cNvPicPr>
            <a:picLocks noChangeAspect="1"/>
          </p:cNvPicPr>
          <p:nvPr/>
        </p:nvPicPr>
        <p:blipFill>
          <a:blip r:embed="rId3"/>
          <a:stretch>
            <a:fillRect/>
          </a:stretch>
        </p:blipFill>
        <p:spPr>
          <a:xfrm>
            <a:off x="9936374" y="205938"/>
            <a:ext cx="719390" cy="1432684"/>
          </a:xfrm>
          <a:prstGeom prst="rect">
            <a:avLst/>
          </a:prstGeom>
        </p:spPr>
      </p:pic>
    </p:spTree>
    <p:extLst>
      <p:ext uri="{BB962C8B-B14F-4D97-AF65-F5344CB8AC3E}">
        <p14:creationId xmlns:p14="http://schemas.microsoft.com/office/powerpoint/2010/main" val="7348985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6DBED-F09A-7521-18A8-29C4D7390E12}"/>
              </a:ext>
            </a:extLst>
          </p:cNvPr>
          <p:cNvSpPr>
            <a:spLocks noGrp="1"/>
          </p:cNvSpPr>
          <p:nvPr>
            <p:ph type="title"/>
          </p:nvPr>
        </p:nvSpPr>
        <p:spPr/>
        <p:txBody>
          <a:bodyPr>
            <a:normAutofit/>
          </a:bodyPr>
          <a:lstStyle/>
          <a:p>
            <a:r>
              <a:rPr lang="en-GB" sz="2800" dirty="0">
                <a:latin typeface="Sassoon Infant Std" panose="020B0503020103030203" pitchFamily="34" charset="0"/>
              </a:rPr>
              <a:t>Our learning –</a:t>
            </a:r>
            <a:r>
              <a:rPr lang="en-GB" sz="2800" dirty="0">
                <a:solidFill>
                  <a:srgbClr val="FF0000"/>
                </a:solidFill>
                <a:latin typeface="Sassoon Infant Std" panose="020B0503020103030203" pitchFamily="34" charset="0"/>
              </a:rPr>
              <a:t> </a:t>
            </a:r>
            <a:r>
              <a:rPr lang="en-GB" sz="2800" dirty="0">
                <a:solidFill>
                  <a:schemeClr val="tx1"/>
                </a:solidFill>
                <a:latin typeface="Sassoon Infant Std" panose="020B0503020103030203" pitchFamily="34" charset="0"/>
              </a:rPr>
              <a:t>Keep an eye on dates for book looks!</a:t>
            </a:r>
          </a:p>
        </p:txBody>
      </p:sp>
      <p:sp>
        <p:nvSpPr>
          <p:cNvPr id="3" name="Content Placeholder 2">
            <a:extLst>
              <a:ext uri="{FF2B5EF4-FFF2-40B4-BE49-F238E27FC236}">
                <a16:creationId xmlns:a16="http://schemas.microsoft.com/office/drawing/2014/main" id="{23B5AC39-CA68-E6DF-7E35-0A5B26C71744}"/>
              </a:ext>
            </a:extLst>
          </p:cNvPr>
          <p:cNvSpPr>
            <a:spLocks noGrp="1"/>
          </p:cNvSpPr>
          <p:nvPr>
            <p:ph idx="1"/>
          </p:nvPr>
        </p:nvSpPr>
        <p:spPr/>
        <p:txBody>
          <a:bodyPr>
            <a:normAutofit fontScale="92500" lnSpcReduction="10000"/>
          </a:bodyPr>
          <a:lstStyle/>
          <a:p>
            <a:pPr marL="0" indent="0">
              <a:buNone/>
            </a:pPr>
            <a:r>
              <a:rPr lang="en-GB" sz="2400" dirty="0">
                <a:latin typeface="Sassoon Infant Std" panose="020B0503020103030203" pitchFamily="34" charset="0"/>
              </a:rPr>
              <a:t>In year 1, we will also explore and learn in a variety of different subjects. This half term we are learning about…</a:t>
            </a:r>
          </a:p>
          <a:p>
            <a:pPr marL="0" indent="0">
              <a:buNone/>
            </a:pPr>
            <a:r>
              <a:rPr lang="en-GB" sz="2400" dirty="0">
                <a:latin typeface="Sassoon Infant Std" panose="020B0503020103030203" pitchFamily="34" charset="0"/>
              </a:rPr>
              <a:t>Art</a:t>
            </a:r>
          </a:p>
          <a:p>
            <a:pPr marL="0" indent="0">
              <a:buNone/>
            </a:pPr>
            <a:r>
              <a:rPr lang="en-GB" sz="2400" dirty="0">
                <a:latin typeface="Sassoon Infant Std" panose="020B0503020103030203" pitchFamily="34" charset="0"/>
              </a:rPr>
              <a:t>History</a:t>
            </a:r>
          </a:p>
          <a:p>
            <a:pPr marL="0" indent="0">
              <a:buNone/>
            </a:pPr>
            <a:r>
              <a:rPr lang="en-GB" sz="2400" dirty="0">
                <a:latin typeface="Sassoon Infant Std" panose="020B0503020103030203" pitchFamily="34" charset="0"/>
              </a:rPr>
              <a:t>Science</a:t>
            </a:r>
          </a:p>
          <a:p>
            <a:pPr marL="0" indent="0">
              <a:buNone/>
            </a:pPr>
            <a:r>
              <a:rPr lang="en-GB" sz="2400" dirty="0">
                <a:latin typeface="Sassoon Infant Std" panose="020B0503020103030203" pitchFamily="34" charset="0"/>
              </a:rPr>
              <a:t>Computing</a:t>
            </a:r>
          </a:p>
          <a:p>
            <a:pPr marL="0" indent="0">
              <a:buNone/>
            </a:pPr>
            <a:r>
              <a:rPr lang="en-GB" sz="2400" dirty="0">
                <a:latin typeface="Sassoon Infant Std" panose="020B0503020103030203" pitchFamily="34" charset="0"/>
              </a:rPr>
              <a:t>PE </a:t>
            </a:r>
          </a:p>
          <a:p>
            <a:pPr marL="0" indent="0">
              <a:buNone/>
            </a:pPr>
            <a:r>
              <a:rPr lang="en-GB" sz="2400" dirty="0">
                <a:latin typeface="Sassoon Infant Std" panose="020B0503020103030203" pitchFamily="34" charset="0"/>
              </a:rPr>
              <a:t>RE </a:t>
            </a:r>
          </a:p>
          <a:p>
            <a:pPr marL="0" indent="0" algn="ctr">
              <a:buNone/>
            </a:pPr>
            <a:r>
              <a:rPr lang="en-GB" sz="2400" dirty="0">
                <a:latin typeface="Sassoon Infant Std" panose="020B0503020103030203" pitchFamily="34" charset="0"/>
              </a:rPr>
              <a:t>Feel free to ask your class teacher about their learning journey!</a:t>
            </a:r>
          </a:p>
        </p:txBody>
      </p:sp>
      <p:pic>
        <p:nvPicPr>
          <p:cNvPr id="5" name="Picture 4">
            <a:extLst>
              <a:ext uri="{FF2B5EF4-FFF2-40B4-BE49-F238E27FC236}">
                <a16:creationId xmlns:a16="http://schemas.microsoft.com/office/drawing/2014/main" id="{FE707849-9811-F2E5-B9FC-746F6E19D62D}"/>
              </a:ext>
            </a:extLst>
          </p:cNvPr>
          <p:cNvPicPr>
            <a:picLocks noChangeAspect="1"/>
          </p:cNvPicPr>
          <p:nvPr/>
        </p:nvPicPr>
        <p:blipFill>
          <a:blip r:embed="rId3"/>
          <a:stretch>
            <a:fillRect/>
          </a:stretch>
        </p:blipFill>
        <p:spPr>
          <a:xfrm>
            <a:off x="10958498" y="178229"/>
            <a:ext cx="999831" cy="1292464"/>
          </a:xfrm>
          <a:prstGeom prst="rect">
            <a:avLst/>
          </a:prstGeom>
        </p:spPr>
      </p:pic>
      <p:pic>
        <p:nvPicPr>
          <p:cNvPr id="7" name="Picture 6">
            <a:extLst>
              <a:ext uri="{FF2B5EF4-FFF2-40B4-BE49-F238E27FC236}">
                <a16:creationId xmlns:a16="http://schemas.microsoft.com/office/drawing/2014/main" id="{CEA7A98F-C79D-BE16-2D96-E83912155EBB}"/>
              </a:ext>
            </a:extLst>
          </p:cNvPr>
          <p:cNvPicPr>
            <a:picLocks noChangeAspect="1"/>
          </p:cNvPicPr>
          <p:nvPr/>
        </p:nvPicPr>
        <p:blipFill>
          <a:blip r:embed="rId4"/>
          <a:stretch>
            <a:fillRect/>
          </a:stretch>
        </p:blipFill>
        <p:spPr>
          <a:xfrm>
            <a:off x="10239108" y="225530"/>
            <a:ext cx="719390" cy="1432684"/>
          </a:xfrm>
          <a:prstGeom prst="rect">
            <a:avLst/>
          </a:prstGeom>
        </p:spPr>
      </p:pic>
      <p:sp>
        <p:nvSpPr>
          <p:cNvPr id="4" name="Rectangle 3"/>
          <p:cNvSpPr/>
          <p:nvPr/>
        </p:nvSpPr>
        <p:spPr>
          <a:xfrm>
            <a:off x="7834965" y="2391008"/>
            <a:ext cx="3898231" cy="25121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7969718" y="2492943"/>
            <a:ext cx="3763478" cy="2308324"/>
          </a:xfrm>
          <a:prstGeom prst="rect">
            <a:avLst/>
          </a:prstGeom>
          <a:noFill/>
        </p:spPr>
        <p:txBody>
          <a:bodyPr wrap="square" rtlCol="0">
            <a:spAutoFit/>
          </a:bodyPr>
          <a:lstStyle/>
          <a:p>
            <a:r>
              <a:rPr lang="en-GB" sz="2400" dirty="0">
                <a:latin typeface="Sassoon Infant Std" panose="020B0503020103030203" pitchFamily="34" charset="0"/>
              </a:rPr>
              <a:t>Next half term, we will </a:t>
            </a:r>
            <a:r>
              <a:rPr lang="en-GB" sz="2400">
                <a:latin typeface="Sassoon Infant Std" panose="020B0503020103030203" pitchFamily="34" charset="0"/>
              </a:rPr>
              <a:t>be learning…</a:t>
            </a:r>
            <a:endParaRPr lang="en-GB" sz="2400" dirty="0">
              <a:latin typeface="Sassoon Infant Std" panose="020B0503020103030203" pitchFamily="34" charset="0"/>
            </a:endParaRPr>
          </a:p>
          <a:p>
            <a:endParaRPr lang="en-GB" sz="2400" dirty="0">
              <a:latin typeface="Sassoon Infant Std" panose="020B0503020103030203" pitchFamily="34" charset="0"/>
            </a:endParaRPr>
          </a:p>
          <a:p>
            <a:r>
              <a:rPr lang="en-GB" sz="2400" dirty="0">
                <a:latin typeface="Sassoon Infant Std" panose="020B0503020103030203" pitchFamily="34" charset="0"/>
              </a:rPr>
              <a:t>Geography instead of Hist</a:t>
            </a:r>
          </a:p>
          <a:p>
            <a:r>
              <a:rPr lang="en-GB" sz="2400" dirty="0">
                <a:latin typeface="Sassoon Infant Std" panose="020B0503020103030203" pitchFamily="34" charset="0"/>
              </a:rPr>
              <a:t>D&amp;T instead of Art</a:t>
            </a:r>
          </a:p>
          <a:p>
            <a:endParaRPr lang="en-GB" sz="2400" dirty="0">
              <a:latin typeface="Sassoon Infant Std" panose="020B0503020103030203" pitchFamily="34" charset="0"/>
            </a:endParaRPr>
          </a:p>
        </p:txBody>
      </p:sp>
    </p:spTree>
    <p:extLst>
      <p:ext uri="{BB962C8B-B14F-4D97-AF65-F5344CB8AC3E}">
        <p14:creationId xmlns:p14="http://schemas.microsoft.com/office/powerpoint/2010/main" val="4080344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EE770-422B-1FB4-A4DB-AF97A4DA1A07}"/>
              </a:ext>
            </a:extLst>
          </p:cNvPr>
          <p:cNvSpPr>
            <a:spLocks noGrp="1"/>
          </p:cNvSpPr>
          <p:nvPr>
            <p:ph type="title"/>
          </p:nvPr>
        </p:nvSpPr>
        <p:spPr/>
        <p:txBody>
          <a:bodyPr/>
          <a:lstStyle/>
          <a:p>
            <a:r>
              <a:rPr lang="en-GB" dirty="0">
                <a:latin typeface="Sassoon Infant Std" panose="020B0503020103030203" pitchFamily="34" charset="0"/>
              </a:rPr>
              <a:t>Morning Routine</a:t>
            </a:r>
          </a:p>
        </p:txBody>
      </p:sp>
      <p:sp>
        <p:nvSpPr>
          <p:cNvPr id="5" name="Content Placeholder 4">
            <a:extLst>
              <a:ext uri="{FF2B5EF4-FFF2-40B4-BE49-F238E27FC236}">
                <a16:creationId xmlns:a16="http://schemas.microsoft.com/office/drawing/2014/main" id="{7002AD2D-1B07-4F2F-430F-4DAC8FFE1792}"/>
              </a:ext>
            </a:extLst>
          </p:cNvPr>
          <p:cNvSpPr>
            <a:spLocks noGrp="1"/>
          </p:cNvSpPr>
          <p:nvPr>
            <p:ph idx="1"/>
          </p:nvPr>
        </p:nvSpPr>
        <p:spPr/>
        <p:txBody>
          <a:bodyPr>
            <a:normAutofit/>
          </a:bodyPr>
          <a:lstStyle/>
          <a:p>
            <a:r>
              <a:rPr lang="en-GB" sz="2400" dirty="0">
                <a:latin typeface="Sassoon Infant Std" panose="020B0503020103030203" pitchFamily="34" charset="0"/>
              </a:rPr>
              <a:t>Gates open at 8.40 am.</a:t>
            </a:r>
            <a:r>
              <a:rPr lang="en-GB" sz="2400" dirty="0">
                <a:solidFill>
                  <a:schemeClr val="tx1"/>
                </a:solidFill>
                <a:latin typeface="Sassoon Infant Std" panose="020B0503020103030203" pitchFamily="34" charset="0"/>
              </a:rPr>
              <a:t> Please wait until a member of staff has opened the black gate. All close promptly at 9.00. Please note that we ask the same at home time</a:t>
            </a:r>
            <a:r>
              <a:rPr lang="en-GB" sz="2400" dirty="0">
                <a:solidFill>
                  <a:srgbClr val="FF0000"/>
                </a:solidFill>
                <a:latin typeface="Sassoon Infant Std" panose="020B0503020103030203" pitchFamily="34" charset="0"/>
              </a:rPr>
              <a:t>.</a:t>
            </a:r>
            <a:endParaRPr lang="en-GB" sz="2400" dirty="0">
              <a:latin typeface="Sassoon Infant Std" panose="020B0503020103030203" pitchFamily="34" charset="0"/>
            </a:endParaRPr>
          </a:p>
          <a:p>
            <a:r>
              <a:rPr lang="en-GB" sz="2400" dirty="0">
                <a:latin typeface="Sassoon Infant Std" panose="020B0503020103030203" pitchFamily="34" charset="0"/>
              </a:rPr>
              <a:t>Independence – Children put their bottles in their chosen square, move their photo onto the self-registration board put their coats and bookbags on their pegs and begin their early morning task.</a:t>
            </a:r>
          </a:p>
          <a:p>
            <a:r>
              <a:rPr lang="en-GB" sz="2400" dirty="0">
                <a:latin typeface="Sassoon Infant Std" panose="020B0503020103030203" pitchFamily="34" charset="0"/>
              </a:rPr>
              <a:t>Register at 9.00 am </a:t>
            </a:r>
          </a:p>
          <a:p>
            <a:endParaRPr lang="en-GB" sz="2400" dirty="0">
              <a:latin typeface="Sassoon Infant Std" panose="020B0503020103030203" pitchFamily="34" charset="0"/>
            </a:endParaRPr>
          </a:p>
        </p:txBody>
      </p:sp>
      <p:pic>
        <p:nvPicPr>
          <p:cNvPr id="4" name="Picture 3">
            <a:extLst>
              <a:ext uri="{FF2B5EF4-FFF2-40B4-BE49-F238E27FC236}">
                <a16:creationId xmlns:a16="http://schemas.microsoft.com/office/drawing/2014/main" id="{88261881-69DD-97DB-2328-7F375A2E80C8}"/>
              </a:ext>
            </a:extLst>
          </p:cNvPr>
          <p:cNvPicPr>
            <a:picLocks noChangeAspect="1"/>
          </p:cNvPicPr>
          <p:nvPr/>
        </p:nvPicPr>
        <p:blipFill>
          <a:blip r:embed="rId2"/>
          <a:stretch>
            <a:fillRect/>
          </a:stretch>
        </p:blipFill>
        <p:spPr>
          <a:xfrm>
            <a:off x="100540" y="4857286"/>
            <a:ext cx="719239" cy="1434172"/>
          </a:xfrm>
          <a:prstGeom prst="rect">
            <a:avLst/>
          </a:prstGeom>
        </p:spPr>
      </p:pic>
      <p:pic>
        <p:nvPicPr>
          <p:cNvPr id="9" name="Picture 8">
            <a:extLst>
              <a:ext uri="{FF2B5EF4-FFF2-40B4-BE49-F238E27FC236}">
                <a16:creationId xmlns:a16="http://schemas.microsoft.com/office/drawing/2014/main" id="{637D872E-0B5F-3BBC-844F-BC08302B38F9}"/>
              </a:ext>
            </a:extLst>
          </p:cNvPr>
          <p:cNvPicPr>
            <a:picLocks noChangeAspect="1"/>
          </p:cNvPicPr>
          <p:nvPr/>
        </p:nvPicPr>
        <p:blipFill>
          <a:blip r:embed="rId3"/>
          <a:stretch>
            <a:fillRect/>
          </a:stretch>
        </p:blipFill>
        <p:spPr>
          <a:xfrm>
            <a:off x="819779" y="4857286"/>
            <a:ext cx="997700" cy="1295400"/>
          </a:xfrm>
          <a:prstGeom prst="rect">
            <a:avLst/>
          </a:prstGeom>
        </p:spPr>
      </p:pic>
    </p:spTree>
    <p:extLst>
      <p:ext uri="{BB962C8B-B14F-4D97-AF65-F5344CB8AC3E}">
        <p14:creationId xmlns:p14="http://schemas.microsoft.com/office/powerpoint/2010/main" val="4218222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93A21-B00C-4DEA-3858-A797FDD34CA1}"/>
              </a:ext>
            </a:extLst>
          </p:cNvPr>
          <p:cNvSpPr>
            <a:spLocks noGrp="1"/>
          </p:cNvSpPr>
          <p:nvPr>
            <p:ph type="title"/>
          </p:nvPr>
        </p:nvSpPr>
        <p:spPr/>
        <p:txBody>
          <a:bodyPr/>
          <a:lstStyle/>
          <a:p>
            <a:r>
              <a:rPr lang="en-GB" dirty="0">
                <a:latin typeface="Sassoon Infant Std" panose="020B0503020103030203" pitchFamily="34" charset="0"/>
              </a:rPr>
              <a:t>Behaviour Expectations</a:t>
            </a:r>
          </a:p>
        </p:txBody>
      </p:sp>
      <p:pic>
        <p:nvPicPr>
          <p:cNvPr id="5" name="Picture 4">
            <a:extLst>
              <a:ext uri="{FF2B5EF4-FFF2-40B4-BE49-F238E27FC236}">
                <a16:creationId xmlns:a16="http://schemas.microsoft.com/office/drawing/2014/main" id="{3C2CAD13-D18E-60D0-3515-DF004AD0A566}"/>
              </a:ext>
            </a:extLst>
          </p:cNvPr>
          <p:cNvPicPr>
            <a:picLocks noChangeAspect="1"/>
          </p:cNvPicPr>
          <p:nvPr/>
        </p:nvPicPr>
        <p:blipFill>
          <a:blip r:embed="rId2"/>
          <a:stretch>
            <a:fillRect/>
          </a:stretch>
        </p:blipFill>
        <p:spPr>
          <a:xfrm>
            <a:off x="2282769" y="1737360"/>
            <a:ext cx="6214686" cy="4658463"/>
          </a:xfrm>
          <a:prstGeom prst="rect">
            <a:avLst/>
          </a:prstGeom>
        </p:spPr>
      </p:pic>
      <p:pic>
        <p:nvPicPr>
          <p:cNvPr id="4" name="Picture 3">
            <a:extLst>
              <a:ext uri="{FF2B5EF4-FFF2-40B4-BE49-F238E27FC236}">
                <a16:creationId xmlns:a16="http://schemas.microsoft.com/office/drawing/2014/main" id="{178B06D0-9309-AA52-1E65-9C5450D49668}"/>
              </a:ext>
            </a:extLst>
          </p:cNvPr>
          <p:cNvPicPr>
            <a:picLocks noChangeAspect="1"/>
          </p:cNvPicPr>
          <p:nvPr/>
        </p:nvPicPr>
        <p:blipFill>
          <a:blip r:embed="rId3"/>
          <a:stretch>
            <a:fillRect/>
          </a:stretch>
        </p:blipFill>
        <p:spPr>
          <a:xfrm>
            <a:off x="10347621" y="194551"/>
            <a:ext cx="719390" cy="1432684"/>
          </a:xfrm>
          <a:prstGeom prst="rect">
            <a:avLst/>
          </a:prstGeom>
        </p:spPr>
      </p:pic>
      <p:pic>
        <p:nvPicPr>
          <p:cNvPr id="6" name="Picture 5">
            <a:extLst>
              <a:ext uri="{FF2B5EF4-FFF2-40B4-BE49-F238E27FC236}">
                <a16:creationId xmlns:a16="http://schemas.microsoft.com/office/drawing/2014/main" id="{66F03B40-45ED-B1CD-0B02-0E1C32EBC7DC}"/>
              </a:ext>
            </a:extLst>
          </p:cNvPr>
          <p:cNvPicPr>
            <a:picLocks noChangeAspect="1"/>
          </p:cNvPicPr>
          <p:nvPr/>
        </p:nvPicPr>
        <p:blipFill>
          <a:blip r:embed="rId4"/>
          <a:stretch>
            <a:fillRect/>
          </a:stretch>
        </p:blipFill>
        <p:spPr>
          <a:xfrm>
            <a:off x="11067011" y="194551"/>
            <a:ext cx="999831" cy="1292464"/>
          </a:xfrm>
          <a:prstGeom prst="rect">
            <a:avLst/>
          </a:prstGeom>
        </p:spPr>
      </p:pic>
      <p:sp>
        <p:nvSpPr>
          <p:cNvPr id="7" name="TextBox 6">
            <a:extLst>
              <a:ext uri="{FF2B5EF4-FFF2-40B4-BE49-F238E27FC236}">
                <a16:creationId xmlns:a16="http://schemas.microsoft.com/office/drawing/2014/main" id="{DA472C88-AD8C-3298-4604-0693CF699066}"/>
              </a:ext>
            </a:extLst>
          </p:cNvPr>
          <p:cNvSpPr txBox="1"/>
          <p:nvPr/>
        </p:nvSpPr>
        <p:spPr>
          <a:xfrm>
            <a:off x="9672812" y="2982686"/>
            <a:ext cx="1894114" cy="1754326"/>
          </a:xfrm>
          <a:prstGeom prst="rect">
            <a:avLst/>
          </a:prstGeom>
          <a:noFill/>
        </p:spPr>
        <p:txBody>
          <a:bodyPr wrap="square" rtlCol="0">
            <a:spAutoFit/>
          </a:bodyPr>
          <a:lstStyle/>
          <a:p>
            <a:r>
              <a:rPr lang="en-GB" dirty="0"/>
              <a:t>Star of the day</a:t>
            </a:r>
          </a:p>
          <a:p>
            <a:endParaRPr lang="en-GB" dirty="0"/>
          </a:p>
          <a:p>
            <a:r>
              <a:rPr lang="en-GB" dirty="0"/>
              <a:t>Champions</a:t>
            </a:r>
          </a:p>
          <a:p>
            <a:r>
              <a:rPr lang="en-GB" dirty="0"/>
              <a:t> </a:t>
            </a:r>
          </a:p>
          <a:p>
            <a:r>
              <a:rPr lang="en-GB" dirty="0"/>
              <a:t>Golden coins</a:t>
            </a:r>
          </a:p>
          <a:p>
            <a:r>
              <a:rPr lang="en-GB" dirty="0"/>
              <a:t> </a:t>
            </a:r>
          </a:p>
        </p:txBody>
      </p:sp>
    </p:spTree>
    <p:extLst>
      <p:ext uri="{BB962C8B-B14F-4D97-AF65-F5344CB8AC3E}">
        <p14:creationId xmlns:p14="http://schemas.microsoft.com/office/powerpoint/2010/main" val="21983102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6E434-C286-9712-E84E-B6775711DE8A}"/>
              </a:ext>
            </a:extLst>
          </p:cNvPr>
          <p:cNvSpPr>
            <a:spLocks noGrp="1"/>
          </p:cNvSpPr>
          <p:nvPr>
            <p:ph type="title"/>
          </p:nvPr>
        </p:nvSpPr>
        <p:spPr/>
        <p:txBody>
          <a:bodyPr/>
          <a:lstStyle/>
          <a:p>
            <a:r>
              <a:rPr lang="en-GB" dirty="0">
                <a:latin typeface="Sassoon Infant Std" panose="020B0503020103030203" pitchFamily="34" charset="0"/>
              </a:rPr>
              <a:t>Child of the Week</a:t>
            </a:r>
          </a:p>
        </p:txBody>
      </p:sp>
      <p:sp>
        <p:nvSpPr>
          <p:cNvPr id="3" name="Content Placeholder 2">
            <a:extLst>
              <a:ext uri="{FF2B5EF4-FFF2-40B4-BE49-F238E27FC236}">
                <a16:creationId xmlns:a16="http://schemas.microsoft.com/office/drawing/2014/main" id="{74307775-125B-2AA9-D25C-0B80F9A7DE98}"/>
              </a:ext>
            </a:extLst>
          </p:cNvPr>
          <p:cNvSpPr>
            <a:spLocks noGrp="1"/>
          </p:cNvSpPr>
          <p:nvPr>
            <p:ph idx="1"/>
          </p:nvPr>
        </p:nvSpPr>
        <p:spPr>
          <a:xfrm>
            <a:off x="254000" y="4860707"/>
            <a:ext cx="10515600" cy="1603375"/>
          </a:xfrm>
        </p:spPr>
        <p:txBody>
          <a:bodyPr>
            <a:normAutofit/>
          </a:bodyPr>
          <a:lstStyle/>
          <a:p>
            <a:r>
              <a:rPr lang="en-GB" sz="2400" dirty="0">
                <a:latin typeface="Sassoon Infant Std" panose="020B0503020103030203" pitchFamily="34" charset="0"/>
              </a:rPr>
              <a:t>Teaching children how to give compliments</a:t>
            </a:r>
          </a:p>
          <a:p>
            <a:r>
              <a:rPr lang="en-GB" sz="2400" dirty="0">
                <a:latin typeface="Sassoon Infant Std" panose="020B0503020103030203" pitchFamily="34" charset="0"/>
              </a:rPr>
              <a:t>Builds self-esteem and confidence</a:t>
            </a:r>
          </a:p>
          <a:p>
            <a:pPr marL="0" indent="0">
              <a:buNone/>
            </a:pPr>
            <a:r>
              <a:rPr lang="en-GB" sz="2400" dirty="0">
                <a:latin typeface="Sassoon Infant Std" panose="020B0503020103030203" pitchFamily="34" charset="0"/>
              </a:rPr>
              <a:t>Each week one child will bring home their compliments from the other children.</a:t>
            </a:r>
          </a:p>
        </p:txBody>
      </p:sp>
      <p:pic>
        <p:nvPicPr>
          <p:cNvPr id="7" name="Picture 6">
            <a:extLst>
              <a:ext uri="{FF2B5EF4-FFF2-40B4-BE49-F238E27FC236}">
                <a16:creationId xmlns:a16="http://schemas.microsoft.com/office/drawing/2014/main" id="{CAE39899-708D-3307-F375-BD0912CEAABF}"/>
              </a:ext>
            </a:extLst>
          </p:cNvPr>
          <p:cNvPicPr>
            <a:picLocks noChangeAspect="1"/>
          </p:cNvPicPr>
          <p:nvPr/>
        </p:nvPicPr>
        <p:blipFill>
          <a:blip r:embed="rId2"/>
          <a:stretch>
            <a:fillRect/>
          </a:stretch>
        </p:blipFill>
        <p:spPr>
          <a:xfrm>
            <a:off x="4156364" y="1807324"/>
            <a:ext cx="4079517" cy="3091600"/>
          </a:xfrm>
          <a:prstGeom prst="rect">
            <a:avLst/>
          </a:prstGeom>
        </p:spPr>
      </p:pic>
      <p:pic>
        <p:nvPicPr>
          <p:cNvPr id="5" name="Picture 4">
            <a:extLst>
              <a:ext uri="{FF2B5EF4-FFF2-40B4-BE49-F238E27FC236}">
                <a16:creationId xmlns:a16="http://schemas.microsoft.com/office/drawing/2014/main" id="{8A9F4AFA-8897-1C5D-D621-D8D8E9307AD0}"/>
              </a:ext>
            </a:extLst>
          </p:cNvPr>
          <p:cNvPicPr>
            <a:picLocks noChangeAspect="1"/>
          </p:cNvPicPr>
          <p:nvPr/>
        </p:nvPicPr>
        <p:blipFill>
          <a:blip r:embed="rId3"/>
          <a:stretch>
            <a:fillRect/>
          </a:stretch>
        </p:blipFill>
        <p:spPr>
          <a:xfrm>
            <a:off x="10769600" y="216639"/>
            <a:ext cx="999831" cy="1292464"/>
          </a:xfrm>
          <a:prstGeom prst="rect">
            <a:avLst/>
          </a:prstGeom>
        </p:spPr>
      </p:pic>
      <p:pic>
        <p:nvPicPr>
          <p:cNvPr id="8" name="Picture 7">
            <a:extLst>
              <a:ext uri="{FF2B5EF4-FFF2-40B4-BE49-F238E27FC236}">
                <a16:creationId xmlns:a16="http://schemas.microsoft.com/office/drawing/2014/main" id="{45E720DA-677D-D299-4B61-2391C2BEA3D9}"/>
              </a:ext>
            </a:extLst>
          </p:cNvPr>
          <p:cNvPicPr>
            <a:picLocks noChangeAspect="1"/>
          </p:cNvPicPr>
          <p:nvPr/>
        </p:nvPicPr>
        <p:blipFill>
          <a:blip r:embed="rId4"/>
          <a:stretch>
            <a:fillRect/>
          </a:stretch>
        </p:blipFill>
        <p:spPr>
          <a:xfrm>
            <a:off x="9994792" y="286603"/>
            <a:ext cx="719390" cy="1432684"/>
          </a:xfrm>
          <a:prstGeom prst="rect">
            <a:avLst/>
          </a:prstGeom>
        </p:spPr>
      </p:pic>
    </p:spTree>
    <p:extLst>
      <p:ext uri="{BB962C8B-B14F-4D97-AF65-F5344CB8AC3E}">
        <p14:creationId xmlns:p14="http://schemas.microsoft.com/office/powerpoint/2010/main" val="42161679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E933B6-FB60-ABD3-323F-3D0D2ABF0702}"/>
              </a:ext>
            </a:extLst>
          </p:cNvPr>
          <p:cNvSpPr>
            <a:spLocks noGrp="1"/>
          </p:cNvSpPr>
          <p:nvPr>
            <p:ph type="title"/>
          </p:nvPr>
        </p:nvSpPr>
        <p:spPr>
          <a:xfrm>
            <a:off x="1097280" y="394977"/>
            <a:ext cx="10058400" cy="1450757"/>
          </a:xfrm>
        </p:spPr>
        <p:txBody>
          <a:bodyPr/>
          <a:lstStyle/>
          <a:p>
            <a:r>
              <a:rPr lang="en-GB" dirty="0">
                <a:latin typeface="Sassoon Infant Std" panose="020B0503020103030203" pitchFamily="34" charset="0"/>
              </a:rPr>
              <a:t>Other bits and bobs…</a:t>
            </a:r>
          </a:p>
        </p:txBody>
      </p:sp>
      <p:sp>
        <p:nvSpPr>
          <p:cNvPr id="3" name="Content Placeholder 2">
            <a:extLst>
              <a:ext uri="{FF2B5EF4-FFF2-40B4-BE49-F238E27FC236}">
                <a16:creationId xmlns:a16="http://schemas.microsoft.com/office/drawing/2014/main" id="{E76C56A9-509A-207E-1E8A-B234931CFE4B}"/>
              </a:ext>
            </a:extLst>
          </p:cNvPr>
          <p:cNvSpPr>
            <a:spLocks noGrp="1"/>
          </p:cNvSpPr>
          <p:nvPr>
            <p:ph idx="1"/>
          </p:nvPr>
        </p:nvSpPr>
        <p:spPr/>
        <p:txBody>
          <a:bodyPr>
            <a:noAutofit/>
          </a:bodyPr>
          <a:lstStyle/>
          <a:p>
            <a:r>
              <a:rPr lang="en-GB" sz="2400" dirty="0">
                <a:latin typeface="Sassoon Infant Std" panose="020B0503020103030203" pitchFamily="34" charset="0"/>
              </a:rPr>
              <a:t>Please name child’s clothes.</a:t>
            </a:r>
          </a:p>
          <a:p>
            <a:r>
              <a:rPr lang="en-GB" sz="2400" dirty="0">
                <a:latin typeface="Sassoon Infant Std" panose="020B0503020103030203" pitchFamily="34" charset="0"/>
              </a:rPr>
              <a:t>Book bag key rings – one to identify only</a:t>
            </a:r>
          </a:p>
          <a:p>
            <a:r>
              <a:rPr lang="en-GB" sz="2400" dirty="0">
                <a:latin typeface="Sassoon Infant Std" panose="020B0503020103030203" pitchFamily="34" charset="0"/>
              </a:rPr>
              <a:t>Collection at 3.15pm. A member of staff will open the </a:t>
            </a:r>
            <a:r>
              <a:rPr lang="en-GB" sz="2400">
                <a:latin typeface="Sassoon Infant Std" panose="020B0503020103030203" pitchFamily="34" charset="0"/>
              </a:rPr>
              <a:t>black gates for you</a:t>
            </a:r>
            <a:endParaRPr lang="en-GB" sz="2400" dirty="0">
              <a:latin typeface="Sassoon Infant Std" panose="020B0503020103030203" pitchFamily="34" charset="0"/>
            </a:endParaRPr>
          </a:p>
          <a:p>
            <a:r>
              <a:rPr lang="en-GB" sz="2400" dirty="0">
                <a:latin typeface="Sassoon Infant Std" panose="020B0503020103030203" pitchFamily="34" charset="0"/>
              </a:rPr>
              <a:t>PE – Tuesdays and Thursdays (</a:t>
            </a:r>
            <a:r>
              <a:rPr lang="en-GB" sz="2400" b="1" dirty="0">
                <a:latin typeface="Sassoon Infant Std" panose="020B0503020103030203" pitchFamily="34" charset="0"/>
              </a:rPr>
              <a:t>earrings to be taken out at home</a:t>
            </a:r>
            <a:r>
              <a:rPr lang="en-GB" sz="2400" dirty="0">
                <a:latin typeface="Sassoon Infant Std" panose="020B0503020103030203" pitchFamily="34" charset="0"/>
              </a:rPr>
              <a:t>) – PE kit, plain shorts, joggers, t-shirt</a:t>
            </a:r>
          </a:p>
          <a:p>
            <a:r>
              <a:rPr lang="en-GB" sz="2400" dirty="0">
                <a:latin typeface="Sassoon Infant Std" panose="020B0503020103030203" pitchFamily="34" charset="0"/>
              </a:rPr>
              <a:t>Parent helpers</a:t>
            </a:r>
          </a:p>
          <a:p>
            <a:r>
              <a:rPr lang="en-GB" sz="2400" dirty="0">
                <a:latin typeface="Sassoon Infant Std" panose="020B0503020103030203" pitchFamily="34" charset="0"/>
              </a:rPr>
              <a:t>Please check bookbags and emails for any updates.</a:t>
            </a:r>
          </a:p>
          <a:p>
            <a:endParaRPr lang="en-GB" sz="2400" dirty="0">
              <a:latin typeface="Sassoon Infant Std" panose="020B0503020103030203" pitchFamily="34" charset="0"/>
            </a:endParaRPr>
          </a:p>
          <a:p>
            <a:pPr algn="ctr"/>
            <a:r>
              <a:rPr lang="en-GB" sz="2400" i="1" dirty="0">
                <a:latin typeface="Sassoon Infant Std" panose="020B0503020103030203" pitchFamily="34" charset="0"/>
              </a:rPr>
              <a:t>Year1@parsonagefarm.hants.sch.uk</a:t>
            </a:r>
          </a:p>
          <a:p>
            <a:endParaRPr lang="en-GB" sz="2400" dirty="0">
              <a:latin typeface="Abadi" panose="020B0604020104020204" pitchFamily="34" charset="0"/>
            </a:endParaRPr>
          </a:p>
        </p:txBody>
      </p:sp>
      <p:pic>
        <p:nvPicPr>
          <p:cNvPr id="5" name="Picture 4">
            <a:extLst>
              <a:ext uri="{FF2B5EF4-FFF2-40B4-BE49-F238E27FC236}">
                <a16:creationId xmlns:a16="http://schemas.microsoft.com/office/drawing/2014/main" id="{86E73ED9-CF34-9339-5C41-245A90055E4F}"/>
              </a:ext>
            </a:extLst>
          </p:cNvPr>
          <p:cNvPicPr>
            <a:picLocks noChangeAspect="1"/>
          </p:cNvPicPr>
          <p:nvPr/>
        </p:nvPicPr>
        <p:blipFill>
          <a:blip r:embed="rId2"/>
          <a:stretch>
            <a:fillRect/>
          </a:stretch>
        </p:blipFill>
        <p:spPr>
          <a:xfrm>
            <a:off x="9781832" y="135713"/>
            <a:ext cx="719390" cy="1432684"/>
          </a:xfrm>
          <a:prstGeom prst="rect">
            <a:avLst/>
          </a:prstGeom>
        </p:spPr>
      </p:pic>
      <p:pic>
        <p:nvPicPr>
          <p:cNvPr id="7" name="Picture 6">
            <a:extLst>
              <a:ext uri="{FF2B5EF4-FFF2-40B4-BE49-F238E27FC236}">
                <a16:creationId xmlns:a16="http://schemas.microsoft.com/office/drawing/2014/main" id="{BB260DB5-9D6C-D478-80B6-8D5B91BDF40E}"/>
              </a:ext>
            </a:extLst>
          </p:cNvPr>
          <p:cNvPicPr>
            <a:picLocks noChangeAspect="1"/>
          </p:cNvPicPr>
          <p:nvPr/>
        </p:nvPicPr>
        <p:blipFill>
          <a:blip r:embed="rId3"/>
          <a:stretch>
            <a:fillRect/>
          </a:stretch>
        </p:blipFill>
        <p:spPr>
          <a:xfrm>
            <a:off x="10625284" y="205823"/>
            <a:ext cx="999831" cy="1292464"/>
          </a:xfrm>
          <a:prstGeom prst="rect">
            <a:avLst/>
          </a:prstGeom>
        </p:spPr>
      </p:pic>
    </p:spTree>
    <p:extLst>
      <p:ext uri="{BB962C8B-B14F-4D97-AF65-F5344CB8AC3E}">
        <p14:creationId xmlns:p14="http://schemas.microsoft.com/office/powerpoint/2010/main" val="1046921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481C3-D2C6-4842-80AB-89197D874F0D}"/>
              </a:ext>
            </a:extLst>
          </p:cNvPr>
          <p:cNvSpPr>
            <a:spLocks noGrp="1"/>
          </p:cNvSpPr>
          <p:nvPr>
            <p:ph type="title"/>
          </p:nvPr>
        </p:nvSpPr>
        <p:spPr/>
        <p:txBody>
          <a:bodyPr/>
          <a:lstStyle/>
          <a:p>
            <a:r>
              <a:rPr lang="en-GB" dirty="0">
                <a:latin typeface="Sassoon Infant Std" panose="020B0503020103030203" pitchFamily="34" charset="0"/>
              </a:rPr>
              <a:t>Any Questions?</a:t>
            </a:r>
          </a:p>
        </p:txBody>
      </p:sp>
      <p:pic>
        <p:nvPicPr>
          <p:cNvPr id="5" name="Picture 4">
            <a:extLst>
              <a:ext uri="{FF2B5EF4-FFF2-40B4-BE49-F238E27FC236}">
                <a16:creationId xmlns:a16="http://schemas.microsoft.com/office/drawing/2014/main" id="{8FF70542-F0B8-9CBB-F9AD-A26AFB0A75EC}"/>
              </a:ext>
            </a:extLst>
          </p:cNvPr>
          <p:cNvPicPr>
            <a:picLocks noChangeAspect="1"/>
          </p:cNvPicPr>
          <p:nvPr/>
        </p:nvPicPr>
        <p:blipFill>
          <a:blip r:embed="rId2"/>
          <a:stretch>
            <a:fillRect/>
          </a:stretch>
        </p:blipFill>
        <p:spPr>
          <a:xfrm>
            <a:off x="3909828" y="2163424"/>
            <a:ext cx="5718544" cy="3420152"/>
          </a:xfrm>
          <a:prstGeom prst="rect">
            <a:avLst/>
          </a:prstGeom>
        </p:spPr>
      </p:pic>
      <p:pic>
        <p:nvPicPr>
          <p:cNvPr id="7" name="Picture 6">
            <a:extLst>
              <a:ext uri="{FF2B5EF4-FFF2-40B4-BE49-F238E27FC236}">
                <a16:creationId xmlns:a16="http://schemas.microsoft.com/office/drawing/2014/main" id="{3AEA1281-0828-BCC8-7C48-BEFCE74C3149}"/>
              </a:ext>
            </a:extLst>
          </p:cNvPr>
          <p:cNvPicPr>
            <a:picLocks noChangeAspect="1"/>
          </p:cNvPicPr>
          <p:nvPr/>
        </p:nvPicPr>
        <p:blipFill>
          <a:blip r:embed="rId3"/>
          <a:stretch>
            <a:fillRect/>
          </a:stretch>
        </p:blipFill>
        <p:spPr>
          <a:xfrm>
            <a:off x="6032499" y="2496718"/>
            <a:ext cx="1926503" cy="2347163"/>
          </a:xfrm>
          <a:prstGeom prst="rect">
            <a:avLst/>
          </a:prstGeom>
        </p:spPr>
      </p:pic>
      <p:pic>
        <p:nvPicPr>
          <p:cNvPr id="4" name="Picture 3">
            <a:extLst>
              <a:ext uri="{FF2B5EF4-FFF2-40B4-BE49-F238E27FC236}">
                <a16:creationId xmlns:a16="http://schemas.microsoft.com/office/drawing/2014/main" id="{B35FD1E5-5507-660E-F4BB-99F878C5B47C}"/>
              </a:ext>
            </a:extLst>
          </p:cNvPr>
          <p:cNvPicPr>
            <a:picLocks noChangeAspect="1"/>
          </p:cNvPicPr>
          <p:nvPr/>
        </p:nvPicPr>
        <p:blipFill>
          <a:blip r:embed="rId4"/>
          <a:stretch>
            <a:fillRect/>
          </a:stretch>
        </p:blipFill>
        <p:spPr>
          <a:xfrm>
            <a:off x="885539" y="4937344"/>
            <a:ext cx="999831" cy="1292464"/>
          </a:xfrm>
          <a:prstGeom prst="rect">
            <a:avLst/>
          </a:prstGeom>
        </p:spPr>
      </p:pic>
      <p:pic>
        <p:nvPicPr>
          <p:cNvPr id="8" name="Picture 7">
            <a:extLst>
              <a:ext uri="{FF2B5EF4-FFF2-40B4-BE49-F238E27FC236}">
                <a16:creationId xmlns:a16="http://schemas.microsoft.com/office/drawing/2014/main" id="{FEC9589E-0017-DFCF-D90A-54E7F9EB6A87}"/>
              </a:ext>
            </a:extLst>
          </p:cNvPr>
          <p:cNvPicPr>
            <a:picLocks noChangeAspect="1"/>
          </p:cNvPicPr>
          <p:nvPr/>
        </p:nvPicPr>
        <p:blipFill>
          <a:blip r:embed="rId4"/>
          <a:stretch>
            <a:fillRect/>
          </a:stretch>
        </p:blipFill>
        <p:spPr>
          <a:xfrm>
            <a:off x="10930084" y="101751"/>
            <a:ext cx="999831" cy="1292464"/>
          </a:xfrm>
          <a:prstGeom prst="rect">
            <a:avLst/>
          </a:prstGeom>
        </p:spPr>
      </p:pic>
      <p:pic>
        <p:nvPicPr>
          <p:cNvPr id="10" name="Picture 9">
            <a:extLst>
              <a:ext uri="{FF2B5EF4-FFF2-40B4-BE49-F238E27FC236}">
                <a16:creationId xmlns:a16="http://schemas.microsoft.com/office/drawing/2014/main" id="{3FBB2E72-1BC9-C188-9BDF-FF3F6140A283}"/>
              </a:ext>
            </a:extLst>
          </p:cNvPr>
          <p:cNvPicPr>
            <a:picLocks noChangeAspect="1"/>
          </p:cNvPicPr>
          <p:nvPr/>
        </p:nvPicPr>
        <p:blipFill>
          <a:blip r:embed="rId5"/>
          <a:stretch>
            <a:fillRect/>
          </a:stretch>
        </p:blipFill>
        <p:spPr>
          <a:xfrm>
            <a:off x="96876" y="4843881"/>
            <a:ext cx="719390" cy="1432684"/>
          </a:xfrm>
          <a:prstGeom prst="rect">
            <a:avLst/>
          </a:prstGeom>
        </p:spPr>
      </p:pic>
      <p:pic>
        <p:nvPicPr>
          <p:cNvPr id="12" name="Picture 11">
            <a:extLst>
              <a:ext uri="{FF2B5EF4-FFF2-40B4-BE49-F238E27FC236}">
                <a16:creationId xmlns:a16="http://schemas.microsoft.com/office/drawing/2014/main" id="{FD9C3F92-22F1-36EB-9EBF-209B3CAE33E7}"/>
              </a:ext>
            </a:extLst>
          </p:cNvPr>
          <p:cNvPicPr>
            <a:picLocks noChangeAspect="1"/>
          </p:cNvPicPr>
          <p:nvPr/>
        </p:nvPicPr>
        <p:blipFill>
          <a:blip r:embed="rId5"/>
          <a:stretch>
            <a:fillRect/>
          </a:stretch>
        </p:blipFill>
        <p:spPr>
          <a:xfrm>
            <a:off x="10210694" y="174563"/>
            <a:ext cx="719390" cy="1432684"/>
          </a:xfrm>
          <a:prstGeom prst="rect">
            <a:avLst/>
          </a:prstGeom>
        </p:spPr>
      </p:pic>
    </p:spTree>
    <p:extLst>
      <p:ext uri="{BB962C8B-B14F-4D97-AF65-F5344CB8AC3E}">
        <p14:creationId xmlns:p14="http://schemas.microsoft.com/office/powerpoint/2010/main" val="403778024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9e6ddf81-25cc-4397-9281-a7e9c75a27b2">
      <Terms xmlns="http://schemas.microsoft.com/office/infopath/2007/PartnerControls"/>
    </lcf76f155ced4ddcb4097134ff3c332f>
    <TaxCatchAll xmlns="6e8bafe3-8772-4bfa-a401-0d610441c06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1C99B5A928BE6459DECB2F7E20837EF" ma:contentTypeVersion="14" ma:contentTypeDescription="Create a new document." ma:contentTypeScope="" ma:versionID="d392105b2ea19c06f925853b236f931a">
  <xsd:schema xmlns:xsd="http://www.w3.org/2001/XMLSchema" xmlns:xs="http://www.w3.org/2001/XMLSchema" xmlns:p="http://schemas.microsoft.com/office/2006/metadata/properties" xmlns:ns2="9e6ddf81-25cc-4397-9281-a7e9c75a27b2" xmlns:ns3="6e8bafe3-8772-4bfa-a401-0d610441c069" targetNamespace="http://schemas.microsoft.com/office/2006/metadata/properties" ma:root="true" ma:fieldsID="3ff16ee384fccc4327a58a49bd33587e" ns2:_="" ns3:_="">
    <xsd:import namespace="9e6ddf81-25cc-4397-9281-a7e9c75a27b2"/>
    <xsd:import namespace="6e8bafe3-8772-4bfa-a401-0d610441c06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6ddf81-25cc-4397-9281-a7e9c75a27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fbedc0e-b55a-4cee-b571-dd425f5eb0d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e8bafe3-8772-4bfa-a401-0d610441c069"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b7218c9-fe00-47df-b2f0-f54f422a4a60}" ma:internalName="TaxCatchAll" ma:showField="CatchAllData" ma:web="6e8bafe3-8772-4bfa-a401-0d610441c0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186B970-94CC-452A-999F-44E2499F9A23}">
  <ds:schemaRefs>
    <ds:schemaRef ds:uri="http://schemas.microsoft.com/sharepoint/v3/contenttype/forms"/>
  </ds:schemaRefs>
</ds:datastoreItem>
</file>

<file path=customXml/itemProps2.xml><?xml version="1.0" encoding="utf-8"?>
<ds:datastoreItem xmlns:ds="http://schemas.openxmlformats.org/officeDocument/2006/customXml" ds:itemID="{8C6ADD2D-EEBB-4351-AC01-95D062462811}">
  <ds:schemaRefs>
    <ds:schemaRef ds:uri="http://schemas.microsoft.com/office/2006/metadata/properties"/>
    <ds:schemaRef ds:uri="http://schemas.microsoft.com/office/infopath/2007/PartnerControls"/>
    <ds:schemaRef ds:uri="9e6ddf81-25cc-4397-9281-a7e9c75a27b2"/>
    <ds:schemaRef ds:uri="6e8bafe3-8772-4bfa-a401-0d610441c069"/>
  </ds:schemaRefs>
</ds:datastoreItem>
</file>

<file path=customXml/itemProps3.xml><?xml version="1.0" encoding="utf-8"?>
<ds:datastoreItem xmlns:ds="http://schemas.openxmlformats.org/officeDocument/2006/customXml" ds:itemID="{632FA692-7A9F-43A0-B10C-4795702EB6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6ddf81-25cc-4397-9281-a7e9c75a27b2"/>
    <ds:schemaRef ds:uri="6e8bafe3-8772-4bfa-a401-0d610441c0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TM02900769[[fn=Retrospect]]</Template>
  <TotalTime>748</TotalTime>
  <Words>797</Words>
  <Application>Microsoft Office PowerPoint</Application>
  <PresentationFormat>Widescreen</PresentationFormat>
  <Paragraphs>94</Paragraphs>
  <Slides>14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Abadi</vt:lpstr>
      <vt:lpstr>Aptos</vt:lpstr>
      <vt:lpstr>Arial</vt:lpstr>
      <vt:lpstr>Calibri</vt:lpstr>
      <vt:lpstr>Calibri Light</vt:lpstr>
      <vt:lpstr>Sassoon Infant Std</vt:lpstr>
      <vt:lpstr>Retrospect</vt:lpstr>
      <vt:lpstr>Welcome to Year 1</vt:lpstr>
      <vt:lpstr>PowerPoint Presentation</vt:lpstr>
      <vt:lpstr>National Curriculum</vt:lpstr>
      <vt:lpstr>Reading – Please bring books in every day </vt:lpstr>
      <vt:lpstr>Billy Bear’s Book Bags </vt:lpstr>
      <vt:lpstr>Phonics</vt:lpstr>
      <vt:lpstr>Writing </vt:lpstr>
      <vt:lpstr>Maths</vt:lpstr>
      <vt:lpstr>Our learning – Keep an eye on dates for book looks!</vt:lpstr>
      <vt:lpstr>Morning Routine</vt:lpstr>
      <vt:lpstr>Behaviour Expectations</vt:lpstr>
      <vt:lpstr>Child of the Week</vt:lpstr>
      <vt:lpstr>Other bits and bobs…</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Tamara Spiller</dc:creator>
  <cp:lastModifiedBy>Janet Harper</cp:lastModifiedBy>
  <cp:revision>22</cp:revision>
  <dcterms:created xsi:type="dcterms:W3CDTF">2022-09-11T16:39:12Z</dcterms:created>
  <dcterms:modified xsi:type="dcterms:W3CDTF">2026-09-14T19:50:29Z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0x010100B1C99B5A928BE6459DECB2F7E20837EF</vt:lpwstr>
  </property>
  <property fmtid="{D5CDD505-2E9C-101B-9397-08002B2CF9AE}" pid="3" name="Order">
    <vt:r8>859600</vt:r8>
  </property>
  <property fmtid="{D5CDD505-2E9C-101B-9397-08002B2CF9AE}" pid="4" name="MediaServiceImageTags">
    <vt:lpwstr/>
  </property>
</Properties>
</file>