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handoutMasterIdLst>
    <p:handoutMasterId r:id="rId24"/>
  </p:handoutMasterIdLst>
  <p:sldIdLst>
    <p:sldId id="264" r:id="rId2"/>
    <p:sldId id="258" r:id="rId3"/>
    <p:sldId id="260" r:id="rId4"/>
    <p:sldId id="261" r:id="rId5"/>
    <p:sldId id="263" r:id="rId6"/>
    <p:sldId id="262" r:id="rId7"/>
    <p:sldId id="259" r:id="rId8"/>
    <p:sldId id="268" r:id="rId9"/>
    <p:sldId id="269" r:id="rId10"/>
    <p:sldId id="266" r:id="rId11"/>
    <p:sldId id="267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56" r:id="rId21"/>
    <p:sldId id="265" r:id="rId22"/>
    <p:sldId id="257" r:id="rId2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705AE-ED48-44D4-B1A3-1AE79BB60805}" type="datetimeFigureOut">
              <a:rPr lang="en-GB" smtClean="0"/>
              <a:t>26/01/2017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EFAF0-33C3-44FC-B2EF-1ED04F4742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932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2B052-8106-4CF3-A9EF-235503154EC3}" type="datetimeFigureOut">
              <a:rPr lang="en-GB" smtClean="0"/>
              <a:t>26/01/2017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3B275-73A3-4CA8-86CE-73DDFC2B4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72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2B052-8106-4CF3-A9EF-235503154EC3}" type="datetimeFigureOut">
              <a:rPr lang="en-GB" smtClean="0"/>
              <a:t>26/01/2017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3B275-73A3-4CA8-86CE-73DDFC2B4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37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2B052-8106-4CF3-A9EF-235503154EC3}" type="datetimeFigureOut">
              <a:rPr lang="en-GB" smtClean="0"/>
              <a:t>26/01/2017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3B275-73A3-4CA8-86CE-73DDFC2B4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646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2B052-8106-4CF3-A9EF-235503154EC3}" type="datetimeFigureOut">
              <a:rPr lang="en-GB" smtClean="0"/>
              <a:t>26/01/2017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3B275-73A3-4CA8-86CE-73DDFC2B4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11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2B052-8106-4CF3-A9EF-235503154EC3}" type="datetimeFigureOut">
              <a:rPr lang="en-GB" smtClean="0"/>
              <a:t>26/01/2017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3B275-73A3-4CA8-86CE-73DDFC2B4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48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2B052-8106-4CF3-A9EF-235503154EC3}" type="datetimeFigureOut">
              <a:rPr lang="en-GB" smtClean="0"/>
              <a:t>26/01/2017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3B275-73A3-4CA8-86CE-73DDFC2B4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27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2B052-8106-4CF3-A9EF-235503154EC3}" type="datetimeFigureOut">
              <a:rPr lang="en-GB" smtClean="0"/>
              <a:t>26/01/2017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3B275-73A3-4CA8-86CE-73DDFC2B4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480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2B052-8106-4CF3-A9EF-235503154EC3}" type="datetimeFigureOut">
              <a:rPr lang="en-GB" smtClean="0"/>
              <a:t>26/01/2017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3B275-73A3-4CA8-86CE-73DDFC2B4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54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2B052-8106-4CF3-A9EF-235503154EC3}" type="datetimeFigureOut">
              <a:rPr lang="en-GB" smtClean="0"/>
              <a:t>26/01/2017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3B275-73A3-4CA8-86CE-73DDFC2B4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151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2B052-8106-4CF3-A9EF-235503154EC3}" type="datetimeFigureOut">
              <a:rPr lang="en-GB" smtClean="0"/>
              <a:t>26/01/2017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3B275-73A3-4CA8-86CE-73DDFC2B4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83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2B052-8106-4CF3-A9EF-235503154EC3}" type="datetimeFigureOut">
              <a:rPr lang="en-GB" smtClean="0"/>
              <a:t>26/01/2017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3B275-73A3-4CA8-86CE-73DDFC2B4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0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2B052-8106-4CF3-A9EF-235503154EC3}" type="datetimeFigureOut">
              <a:rPr lang="en-GB" smtClean="0"/>
              <a:t>26/01/2017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3B275-73A3-4CA8-86CE-73DDFC2B47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16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hyperlink" Target="https://www.gov.uk/government/publications/2016-key-stage-1-english-reading-sample-test-materials-mark-scheme-and-test-administration-instruction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v.uk/government/publications/2016-key-stage-1-english-grammar-punctuation-and-spelling-sample-test-materials-mark-scheme-and-test-administration-instructions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s://www.gov.uk/government/publications/2016-key-stage-1-mathematics-sample-test-materials-mark-schemes-and-test-administration-instructions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2016-key-stage-1-english-grammar-punctuation-and-spelling-sample-test-materials-mark-scheme-and-test-administration-instructions" TargetMode="External"/><Relationship Id="rId2" Type="http://schemas.openxmlformats.org/officeDocument/2006/relationships/hyperlink" Target="https://www.gov.uk/government/publications/2016-key-stage-1-english-reading-sample-test-materials-mark-scheme-and-test-administration-instruction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hyperlink" Target="https://www.gov.uk/government/publications/2016-key-stage-1-mathematics-sample-test-materials-mark-schemes-and-test-administration-instruction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806" y="2572957"/>
            <a:ext cx="4686033" cy="4109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7354" y="487344"/>
            <a:ext cx="772557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rgbClr val="7030A0"/>
                </a:solidFill>
                <a:latin typeface="Sassoon Primary" pitchFamily="50" charset="0"/>
              </a:rPr>
              <a:t>Parsonage Farm School</a:t>
            </a:r>
          </a:p>
          <a:p>
            <a:endParaRPr lang="en-GB" sz="5400" dirty="0">
              <a:latin typeface="Sassoon Primary" pitchFamily="50" charset="0"/>
            </a:endParaRPr>
          </a:p>
          <a:p>
            <a:r>
              <a:rPr lang="en-GB" sz="5400" dirty="0" smtClean="0">
                <a:solidFill>
                  <a:srgbClr val="7030A0"/>
                </a:solidFill>
                <a:latin typeface="Sassoon Primary" pitchFamily="50" charset="0"/>
              </a:rPr>
              <a:t>Curriculum Information</a:t>
            </a:r>
          </a:p>
          <a:p>
            <a:endParaRPr lang="en-GB" sz="5400" dirty="0">
              <a:solidFill>
                <a:srgbClr val="7030A0"/>
              </a:solidFill>
              <a:latin typeface="Sassoon Primary" pitchFamily="50" charset="0"/>
            </a:endParaRPr>
          </a:p>
          <a:p>
            <a:r>
              <a:rPr lang="en-GB" sz="5400" dirty="0" smtClean="0">
                <a:solidFill>
                  <a:srgbClr val="7030A0"/>
                </a:solidFill>
                <a:latin typeface="Sassoon Primary" pitchFamily="50" charset="0"/>
              </a:rPr>
              <a:t>			Year 2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42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841"/>
            <a:ext cx="8299663" cy="676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14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199"/>
            <a:ext cx="10174310" cy="670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4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423" y="293530"/>
            <a:ext cx="7212303" cy="63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66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05" y="112354"/>
            <a:ext cx="7187081" cy="652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06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134" y="161052"/>
            <a:ext cx="7253857" cy="660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14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081" y="125849"/>
            <a:ext cx="4065406" cy="681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0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440" y="90285"/>
            <a:ext cx="6556889" cy="635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14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23" y="269042"/>
            <a:ext cx="9772801" cy="647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30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07" y="211898"/>
            <a:ext cx="9573230" cy="644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90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447" y="0"/>
            <a:ext cx="6734577" cy="684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05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033" y="322183"/>
            <a:ext cx="111635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  <a:latin typeface="Sassoon Primary" pitchFamily="50" charset="0"/>
              </a:rPr>
              <a:t>What are Standard Assessment Tests (SATs)?</a:t>
            </a:r>
            <a:endParaRPr lang="en-GB" sz="4000" dirty="0">
              <a:solidFill>
                <a:srgbClr val="FF0000"/>
              </a:solidFill>
              <a:latin typeface="Sassoon Primary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033" y="1558343"/>
            <a:ext cx="113686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 Primary" pitchFamily="50" charset="0"/>
              </a:rPr>
              <a:t>A series of assessments which are delivered in school.  All Year 2 children will complete the assessments over a four week period in </a:t>
            </a:r>
            <a:r>
              <a:rPr lang="en-GB" sz="4000" u="sng" dirty="0" smtClean="0">
                <a:latin typeface="Sassoon Primary" pitchFamily="50" charset="0"/>
              </a:rPr>
              <a:t>May</a:t>
            </a:r>
            <a:r>
              <a:rPr lang="en-GB" sz="4000" dirty="0" smtClean="0">
                <a:latin typeface="Sassoon Primary" pitchFamily="50" charset="0"/>
              </a:rPr>
              <a:t> </a:t>
            </a:r>
            <a:r>
              <a:rPr lang="en-GB" sz="4000" u="sng" dirty="0" smtClean="0">
                <a:latin typeface="Sassoon Primary" pitchFamily="50" charset="0"/>
              </a:rPr>
              <a:t>2017</a:t>
            </a:r>
            <a:r>
              <a:rPr lang="en-GB" sz="4000" dirty="0" smtClean="0">
                <a:latin typeface="Sassoon Primary" pitchFamily="50" charset="0"/>
              </a:rPr>
              <a:t>.</a:t>
            </a:r>
            <a:endParaRPr lang="en-GB" sz="4000" dirty="0">
              <a:latin typeface="Sassoon Primary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721" y="4112888"/>
            <a:ext cx="1833978" cy="244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85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188" y="259651"/>
            <a:ext cx="5443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Sassoon Primary" pitchFamily="50" charset="0"/>
                <a:hlinkClick r:id="rId2"/>
              </a:rPr>
              <a:t>Click here for Sample Reading Papers</a:t>
            </a:r>
            <a:endParaRPr lang="en-GB" sz="2400" dirty="0">
              <a:latin typeface="Sassoon Primary" pitchFamily="50" charset="0"/>
            </a:endParaRPr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921" y="777267"/>
            <a:ext cx="2661902" cy="2291704"/>
          </a:xfrm>
          <a:prstGeom prst="rect">
            <a:avLst/>
          </a:prstGeom>
        </p:spPr>
      </p:pic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9180" y="4053322"/>
            <a:ext cx="2898821" cy="24036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86120" y="3591657"/>
            <a:ext cx="516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Sassoon Primary" pitchFamily="50" charset="0"/>
                <a:hlinkClick r:id="rId4"/>
              </a:rPr>
              <a:t>Click here for Sample Maths Papers</a:t>
            </a:r>
            <a:endParaRPr lang="en-GB" sz="2400" dirty="0">
              <a:latin typeface="Sassoon Primary" pitchFamily="50" charset="0"/>
            </a:endParaRPr>
          </a:p>
        </p:txBody>
      </p:sp>
      <p:pic>
        <p:nvPicPr>
          <p:cNvPr id="10" name="Picture 9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2657" y="1090648"/>
            <a:ext cx="2095500" cy="21812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73532" y="259651"/>
            <a:ext cx="47745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Sassoon Primary" pitchFamily="50" charset="0"/>
                <a:hlinkClick r:id="rId6"/>
              </a:rPr>
              <a:t>Click here for Sample Grammar, </a:t>
            </a:r>
          </a:p>
          <a:p>
            <a:r>
              <a:rPr lang="en-GB" sz="2400" dirty="0" smtClean="0">
                <a:latin typeface="Sassoon Primary" pitchFamily="50" charset="0"/>
                <a:hlinkClick r:id="rId6"/>
              </a:rPr>
              <a:t>Punctuation and Spelling Papers</a:t>
            </a:r>
            <a:endParaRPr lang="en-GB" sz="2400" dirty="0">
              <a:latin typeface="Sassoon Primary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83311" y="6142214"/>
            <a:ext cx="4408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Sassoon Primary" pitchFamily="50" charset="0"/>
              </a:rPr>
              <a:t>Must be in presentation mode </a:t>
            </a:r>
          </a:p>
          <a:p>
            <a:pPr algn="ctr"/>
            <a:r>
              <a:rPr lang="en-GB" dirty="0" smtClean="0">
                <a:latin typeface="Sassoon Primary" pitchFamily="50" charset="0"/>
              </a:rPr>
              <a:t>to click on links.</a:t>
            </a:r>
            <a:endParaRPr lang="en-GB" dirty="0">
              <a:latin typeface="Sassoon Primar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64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769" y="6217265"/>
            <a:ext cx="1095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Sassoon Primary" pitchFamily="50" charset="0"/>
              </a:rPr>
              <a:t>Please take a look at the full assessment papers on the table.</a:t>
            </a:r>
            <a:endParaRPr lang="en-GB" dirty="0">
              <a:latin typeface="Sassoon Primary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769" y="423509"/>
            <a:ext cx="3842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00B050"/>
                </a:solidFill>
                <a:latin typeface="Sassoon Primary" pitchFamily="50" charset="0"/>
              </a:rPr>
              <a:t>Any Questions?</a:t>
            </a:r>
            <a:endParaRPr lang="en-GB" sz="4000" dirty="0">
              <a:solidFill>
                <a:srgbClr val="00B050"/>
              </a:solidFill>
              <a:latin typeface="Sassoon Primary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525" y="2277096"/>
            <a:ext cx="1740508" cy="217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9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283" y="829442"/>
            <a:ext cx="1177558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Sassoon Primary" pitchFamily="50" charset="0"/>
              </a:rPr>
              <a:t>LINKS</a:t>
            </a:r>
          </a:p>
          <a:p>
            <a:endParaRPr lang="en-GB" sz="1400" dirty="0">
              <a:latin typeface="Sassoon Primary" pitchFamily="50" charset="0"/>
            </a:endParaRPr>
          </a:p>
          <a:p>
            <a:r>
              <a:rPr lang="en-GB" sz="1400" dirty="0" smtClean="0">
                <a:latin typeface="Sassoon Primary" pitchFamily="50" charset="0"/>
              </a:rPr>
              <a:t>READING SAMPLE PAPERS: </a:t>
            </a:r>
            <a:r>
              <a:rPr lang="en-GB" sz="1400" dirty="0" smtClean="0">
                <a:latin typeface="Sassoon Primary" pitchFamily="50" charset="0"/>
                <a:hlinkClick r:id="rId2"/>
              </a:rPr>
              <a:t>https://www.gov.uk/government/publications/2016-key-stage-1-english-reading-sample-test-materials-mark-scheme-and-test-administration-instructions</a:t>
            </a:r>
            <a:endParaRPr lang="en-GB" sz="1400" dirty="0" smtClean="0">
              <a:latin typeface="Sassoon Primary" pitchFamily="50" charset="0"/>
            </a:endParaRPr>
          </a:p>
          <a:p>
            <a:endParaRPr lang="en-GB" sz="1400" dirty="0" smtClean="0">
              <a:latin typeface="Sassoon Primary" pitchFamily="50" charset="0"/>
            </a:endParaRPr>
          </a:p>
          <a:p>
            <a:endParaRPr lang="en-GB" sz="1400" dirty="0">
              <a:latin typeface="Sassoon Primary" pitchFamily="50" charset="0"/>
            </a:endParaRPr>
          </a:p>
          <a:p>
            <a:r>
              <a:rPr lang="en-GB" sz="1400" dirty="0" smtClean="0">
                <a:latin typeface="Sassoon Primary" pitchFamily="50" charset="0"/>
              </a:rPr>
              <a:t>GRAMMAR, PUNCTUATION &amp; SPELLING: </a:t>
            </a:r>
            <a:r>
              <a:rPr lang="en-GB" sz="1400" dirty="0" smtClean="0">
                <a:latin typeface="Sassoon Primary" pitchFamily="50" charset="0"/>
                <a:hlinkClick r:id="rId3"/>
              </a:rPr>
              <a:t>https://www.gov.uk/government/publications/2016-key-stage-1-english-grammar-punctuation-and-spelling-sample-test-materials-mark-scheme-and-test-administration-instructions</a:t>
            </a:r>
            <a:endParaRPr lang="en-GB" sz="1400" dirty="0" smtClean="0">
              <a:latin typeface="Sassoon Primary" pitchFamily="50" charset="0"/>
            </a:endParaRPr>
          </a:p>
          <a:p>
            <a:endParaRPr lang="en-GB" sz="1400" dirty="0">
              <a:latin typeface="Sassoon Primary" pitchFamily="50" charset="0"/>
            </a:endParaRPr>
          </a:p>
          <a:p>
            <a:r>
              <a:rPr lang="en-GB" sz="1400" dirty="0" smtClean="0">
                <a:latin typeface="Sassoon Primary" pitchFamily="50" charset="0"/>
              </a:rPr>
              <a:t>MATHS SAMPLE PAPERS: </a:t>
            </a:r>
            <a:r>
              <a:rPr lang="en-GB" sz="1400" dirty="0" smtClean="0">
                <a:latin typeface="Sassoon Primary" pitchFamily="50" charset="0"/>
                <a:hlinkClick r:id="rId4"/>
              </a:rPr>
              <a:t>https://www.gov.uk/government/publications/2016-key-stage-1-mathematics-sample-test-materials-mark-schemes-and-test-administration-instructions</a:t>
            </a:r>
            <a:endParaRPr lang="en-GB" sz="1400" dirty="0" smtClean="0">
              <a:latin typeface="Sassoon Primary" pitchFamily="50" charset="0"/>
            </a:endParaRPr>
          </a:p>
          <a:p>
            <a:endParaRPr lang="en-GB" sz="1400" dirty="0" smtClean="0">
              <a:latin typeface="Sassoon Primary" pitchFamily="50" charset="0"/>
            </a:endParaRP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2012" y="3823073"/>
            <a:ext cx="2536156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3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7791" y="251231"/>
            <a:ext cx="8196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00B000"/>
                </a:solidFill>
                <a:latin typeface="Sassoon Primary" pitchFamily="50" charset="0"/>
              </a:rPr>
              <a:t>What will my child be tested on?</a:t>
            </a:r>
            <a:endParaRPr lang="en-GB" sz="4000" dirty="0">
              <a:solidFill>
                <a:srgbClr val="00B000"/>
              </a:solidFill>
              <a:latin typeface="Sassoon Primary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7644" y="1071861"/>
            <a:ext cx="2489784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latin typeface="Sassoon Primary" pitchFamily="50" charset="0"/>
              </a:rPr>
              <a:t>Reading</a:t>
            </a:r>
          </a:p>
          <a:p>
            <a:endParaRPr lang="en-GB" sz="3200" dirty="0">
              <a:latin typeface="Sassoon Primary" pitchFamily="50" charset="0"/>
            </a:endParaRPr>
          </a:p>
          <a:p>
            <a:r>
              <a:rPr lang="en-GB" sz="3200" dirty="0" smtClean="0">
                <a:latin typeface="Sassoon Primary" pitchFamily="50" charset="0"/>
              </a:rPr>
              <a:t>Writing</a:t>
            </a:r>
          </a:p>
          <a:p>
            <a:endParaRPr lang="en-GB" sz="3200" dirty="0">
              <a:latin typeface="Sassoon Primary" pitchFamily="50" charset="0"/>
            </a:endParaRPr>
          </a:p>
          <a:p>
            <a:r>
              <a:rPr lang="en-GB" sz="3200" dirty="0" smtClean="0">
                <a:latin typeface="Sassoon Primary" pitchFamily="50" charset="0"/>
              </a:rPr>
              <a:t>Grammar</a:t>
            </a:r>
          </a:p>
          <a:p>
            <a:endParaRPr lang="en-GB" sz="3200" dirty="0">
              <a:latin typeface="Sassoon Primary" pitchFamily="50" charset="0"/>
            </a:endParaRPr>
          </a:p>
          <a:p>
            <a:r>
              <a:rPr lang="en-GB" sz="3200" dirty="0" smtClean="0">
                <a:latin typeface="Sassoon Primary" pitchFamily="50" charset="0"/>
              </a:rPr>
              <a:t>Punctuation</a:t>
            </a:r>
          </a:p>
          <a:p>
            <a:endParaRPr lang="en-GB" sz="3200" dirty="0">
              <a:latin typeface="Sassoon Primary" pitchFamily="50" charset="0"/>
            </a:endParaRPr>
          </a:p>
          <a:p>
            <a:r>
              <a:rPr lang="en-GB" sz="3200" dirty="0" smtClean="0">
                <a:latin typeface="Sassoon Primary" pitchFamily="50" charset="0"/>
              </a:rPr>
              <a:t>Spelling</a:t>
            </a:r>
          </a:p>
          <a:p>
            <a:endParaRPr lang="en-GB" sz="3200" dirty="0">
              <a:latin typeface="Sassoon Primary" pitchFamily="50" charset="0"/>
            </a:endParaRPr>
          </a:p>
          <a:p>
            <a:r>
              <a:rPr lang="en-GB" sz="3200" dirty="0" smtClean="0">
                <a:latin typeface="Sassoon Primary" pitchFamily="50" charset="0"/>
              </a:rPr>
              <a:t>Maths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342" y="947173"/>
            <a:ext cx="508536" cy="588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54" y="1921179"/>
            <a:ext cx="508536" cy="588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204" y="2961722"/>
            <a:ext cx="508536" cy="588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81" y="3927908"/>
            <a:ext cx="508536" cy="588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81" y="4851583"/>
            <a:ext cx="508536" cy="58883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221059" y="1410277"/>
            <a:ext cx="926569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221058" y="2426893"/>
            <a:ext cx="926569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567319" y="3257515"/>
            <a:ext cx="1649656" cy="59202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849045" y="4080269"/>
            <a:ext cx="1391853" cy="28247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109742" y="4216864"/>
            <a:ext cx="2176132" cy="92913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66871" y="1040851"/>
            <a:ext cx="6615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Sassoon Primary" pitchFamily="50" charset="0"/>
              </a:rPr>
              <a:t>2 Reading Papers</a:t>
            </a:r>
          </a:p>
          <a:p>
            <a:r>
              <a:rPr lang="en-GB" sz="1600" dirty="0" smtClean="0">
                <a:latin typeface="Sassoon Primary" pitchFamily="50" charset="0"/>
              </a:rPr>
              <a:t>Within each paper there are two fiction texts &amp; two non-fiction texts.</a:t>
            </a:r>
            <a:endParaRPr lang="en-GB" sz="1600" dirty="0">
              <a:latin typeface="Sassoon Primary" pitchFamily="50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66871" y="2001928"/>
            <a:ext cx="6615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Sassoon Primary" pitchFamily="50" charset="0"/>
              </a:rPr>
              <a:t>There is no set writing at length paper.  The class teacher will use pieces of writing from the Spring &amp; Summer term to inform their judgments when grading.</a:t>
            </a:r>
            <a:endParaRPr lang="en-GB" sz="1600" dirty="0">
              <a:latin typeface="Sassoon Primary" pitchFamily="5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57835" y="3418549"/>
            <a:ext cx="6413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Sassoon Primary" pitchFamily="50" charset="0"/>
              </a:rPr>
              <a:t>Writing is assessed through a Grammar, Punctuation &amp; Spelling paper.</a:t>
            </a:r>
          </a:p>
          <a:p>
            <a:endParaRPr lang="en-GB" sz="1600" dirty="0">
              <a:latin typeface="Sassoon Primary" pitchFamily="50" charset="0"/>
            </a:endParaRPr>
          </a:p>
          <a:p>
            <a:r>
              <a:rPr lang="en-GB" sz="1600" dirty="0" smtClean="0">
                <a:latin typeface="Sassoon Primary" pitchFamily="50" charset="0"/>
              </a:rPr>
              <a:t>There is a second spelling paper where children are tested on 20 spellings.  A variety of spelling rules will be tested.</a:t>
            </a:r>
            <a:endParaRPr lang="en-GB" sz="1600" dirty="0">
              <a:latin typeface="Sassoon Primary" pitchFamily="50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02" y="5775258"/>
            <a:ext cx="508536" cy="588831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V="1">
            <a:off x="2865319" y="6147938"/>
            <a:ext cx="983726" cy="1580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66871" y="5696777"/>
            <a:ext cx="2217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Sassoon Primary" pitchFamily="50" charset="0"/>
              </a:rPr>
              <a:t>2 Maths Papers</a:t>
            </a:r>
          </a:p>
          <a:p>
            <a:r>
              <a:rPr lang="en-GB" sz="1600" dirty="0" smtClean="0">
                <a:latin typeface="Sassoon Primary" pitchFamily="50" charset="0"/>
              </a:rPr>
              <a:t>1 x Arithmetic Paper</a:t>
            </a:r>
          </a:p>
          <a:p>
            <a:r>
              <a:rPr lang="en-GB" sz="1600" dirty="0" smtClean="0">
                <a:latin typeface="Sassoon Primary" pitchFamily="50" charset="0"/>
              </a:rPr>
              <a:t>1 x Reasoning Paper</a:t>
            </a:r>
            <a:endParaRPr lang="en-GB" sz="1600" dirty="0">
              <a:latin typeface="Sassoon Primar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28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1831" y="412124"/>
            <a:ext cx="7948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00B000"/>
                </a:solidFill>
                <a:latin typeface="Sassoon Primary" pitchFamily="50" charset="0"/>
              </a:rPr>
              <a:t>How are the tests administered?</a:t>
            </a:r>
            <a:endParaRPr lang="en-GB" sz="4000" dirty="0">
              <a:solidFill>
                <a:srgbClr val="00B000"/>
              </a:solidFill>
              <a:latin typeface="Sassoon Primary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2079" y="1702754"/>
            <a:ext cx="109599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 Primary" pitchFamily="50" charset="0"/>
              </a:rPr>
              <a:t>In class</a:t>
            </a:r>
          </a:p>
          <a:p>
            <a:endParaRPr lang="en-GB" sz="4000" dirty="0" smtClean="0">
              <a:latin typeface="Sassoon Primary" pitchFamily="50" charset="0"/>
            </a:endParaRPr>
          </a:p>
          <a:p>
            <a:r>
              <a:rPr lang="en-GB" sz="4000" dirty="0" smtClean="0">
                <a:latin typeface="Sassoon Primary" pitchFamily="50" charset="0"/>
              </a:rPr>
              <a:t>In small groups, with a teacher at the table</a:t>
            </a:r>
          </a:p>
          <a:p>
            <a:endParaRPr lang="en-GB" sz="4000" dirty="0" smtClean="0">
              <a:latin typeface="Sassoon Primary" pitchFamily="50" charset="0"/>
            </a:endParaRPr>
          </a:p>
          <a:p>
            <a:r>
              <a:rPr lang="en-GB" sz="4000" dirty="0" smtClean="0">
                <a:latin typeface="Sassoon Primary" pitchFamily="50" charset="0"/>
              </a:rPr>
              <a:t>Over a four week period</a:t>
            </a:r>
          </a:p>
          <a:p>
            <a:endParaRPr lang="en-GB" sz="4000" dirty="0">
              <a:latin typeface="Sassoon Primary" pitchFamily="50" charset="0"/>
            </a:endParaRPr>
          </a:p>
          <a:p>
            <a:r>
              <a:rPr lang="en-GB" sz="4000" dirty="0" smtClean="0">
                <a:latin typeface="Sassoon Primary" pitchFamily="50" charset="0"/>
              </a:rPr>
              <a:t>Relaxed, positive atmosphere </a:t>
            </a:r>
            <a:endParaRPr lang="en-GB" sz="4000" dirty="0">
              <a:latin typeface="Sassoon Primary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43" y="1618614"/>
            <a:ext cx="508536" cy="588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43" y="2951317"/>
            <a:ext cx="508536" cy="588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43" y="4122892"/>
            <a:ext cx="508536" cy="588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43" y="5294467"/>
            <a:ext cx="508536" cy="588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2241" y="4404575"/>
            <a:ext cx="2844793" cy="211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29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4887" y="463266"/>
            <a:ext cx="6471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00B000"/>
                </a:solidFill>
                <a:latin typeface="Sassoon Primary" pitchFamily="50" charset="0"/>
              </a:rPr>
              <a:t>How are the tests marked?</a:t>
            </a:r>
            <a:endParaRPr lang="en-GB" sz="4000" dirty="0">
              <a:solidFill>
                <a:srgbClr val="00B000"/>
              </a:solidFill>
              <a:latin typeface="Sassoon Primary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2079" y="1702754"/>
            <a:ext cx="109599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 Primary" pitchFamily="50" charset="0"/>
              </a:rPr>
              <a:t>In school by the class teacher</a:t>
            </a:r>
          </a:p>
          <a:p>
            <a:endParaRPr lang="en-GB" sz="4000" dirty="0" smtClean="0">
              <a:latin typeface="Sassoon Primary" pitchFamily="50" charset="0"/>
            </a:endParaRPr>
          </a:p>
          <a:p>
            <a:r>
              <a:rPr lang="en-GB" sz="4000" dirty="0" smtClean="0">
                <a:latin typeface="Sassoon Primary" pitchFamily="50" charset="0"/>
              </a:rPr>
              <a:t>Test Score + Teacher Assessment</a:t>
            </a:r>
          </a:p>
          <a:p>
            <a:endParaRPr lang="en-GB" sz="4000" dirty="0">
              <a:latin typeface="Sassoon Primary" pitchFamily="50" charset="0"/>
            </a:endParaRPr>
          </a:p>
          <a:p>
            <a:r>
              <a:rPr lang="en-GB" sz="4000" dirty="0" smtClean="0">
                <a:latin typeface="Sassoon Primary" pitchFamily="50" charset="0"/>
              </a:rPr>
              <a:t>Some schools are externally moderated</a:t>
            </a:r>
          </a:p>
          <a:p>
            <a:endParaRPr lang="en-GB" sz="4000" dirty="0">
              <a:latin typeface="Sassoon Primary" pitchFamily="50" charset="0"/>
            </a:endParaRPr>
          </a:p>
          <a:p>
            <a:r>
              <a:rPr lang="en-GB" sz="4000" dirty="0" smtClean="0">
                <a:latin typeface="Sassoon Primary" pitchFamily="50" charset="0"/>
              </a:rPr>
              <a:t> </a:t>
            </a:r>
            <a:endParaRPr lang="en-GB" sz="4000" dirty="0">
              <a:latin typeface="Sassoon Primary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77" y="1665888"/>
            <a:ext cx="508536" cy="588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51" y="2890823"/>
            <a:ext cx="508536" cy="588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75" y="4163032"/>
            <a:ext cx="508536" cy="588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5235" y="5017540"/>
            <a:ext cx="2055788" cy="170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00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769" y="423509"/>
            <a:ext cx="119912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00B000"/>
                </a:solidFill>
                <a:latin typeface="Sassoon Primary" pitchFamily="50" charset="0"/>
              </a:rPr>
              <a:t>When will I find out how well my child has done?</a:t>
            </a:r>
            <a:endParaRPr lang="en-GB" sz="4000" dirty="0">
              <a:solidFill>
                <a:srgbClr val="00B000"/>
              </a:solidFill>
              <a:latin typeface="Sassoon Primary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0108" y="1857300"/>
            <a:ext cx="10959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Sassoon Primary" pitchFamily="50" charset="0"/>
              </a:rPr>
              <a:t>The results of the assessments will be included with your child’s end of year report.</a:t>
            </a:r>
            <a:endParaRPr lang="en-GB" sz="4000" dirty="0">
              <a:latin typeface="Sassoon Primary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714" y="4364688"/>
            <a:ext cx="1467991" cy="2115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006" y="4275784"/>
            <a:ext cx="1124124" cy="2204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431" y="4364688"/>
            <a:ext cx="1207880" cy="217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72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034" y="173560"/>
            <a:ext cx="103923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00B000"/>
                </a:solidFill>
                <a:latin typeface="Sassoon Primary" pitchFamily="50" charset="0"/>
              </a:rPr>
              <a:t>How can I help my child achieve their best?</a:t>
            </a:r>
            <a:endParaRPr lang="en-GB" sz="4000" dirty="0">
              <a:solidFill>
                <a:srgbClr val="00B000"/>
              </a:solidFill>
              <a:latin typeface="Sassoon Primary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6570" y="1102289"/>
            <a:ext cx="1089038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Sassoon Primary" pitchFamily="50" charset="0"/>
              </a:rPr>
              <a:t>Ensure your child is in school!</a:t>
            </a:r>
          </a:p>
          <a:p>
            <a:endParaRPr lang="en-GB" sz="3200" dirty="0">
              <a:latin typeface="Sassoon Primary" pitchFamily="50" charset="0"/>
            </a:endParaRPr>
          </a:p>
          <a:p>
            <a:r>
              <a:rPr lang="en-GB" sz="3200" dirty="0" smtClean="0">
                <a:latin typeface="Sassoon Primary" pitchFamily="50" charset="0"/>
              </a:rPr>
              <a:t>Continue to read with your child 3 – 5 times a week &amp; complete homework activities set</a:t>
            </a:r>
          </a:p>
          <a:p>
            <a:endParaRPr lang="en-GB" sz="3200" dirty="0">
              <a:latin typeface="Sassoon Primary" pitchFamily="50" charset="0"/>
            </a:endParaRPr>
          </a:p>
          <a:p>
            <a:r>
              <a:rPr lang="en-GB" sz="3200" dirty="0" smtClean="0">
                <a:latin typeface="Sassoon Primary" pitchFamily="50" charset="0"/>
              </a:rPr>
              <a:t>Continue to read/spell the first 300 high frequency words in the front of the Reading Record</a:t>
            </a:r>
          </a:p>
          <a:p>
            <a:endParaRPr lang="en-GB" sz="3200" dirty="0">
              <a:latin typeface="Sassoon Primary" pitchFamily="50" charset="0"/>
            </a:endParaRPr>
          </a:p>
          <a:p>
            <a:r>
              <a:rPr lang="en-GB" sz="3200" dirty="0" smtClean="0">
                <a:latin typeface="Sassoon Primary" pitchFamily="50" charset="0"/>
              </a:rPr>
              <a:t>Try out some of the games and activities we show you today</a:t>
            </a:r>
          </a:p>
          <a:p>
            <a:endParaRPr lang="en-GB" sz="2000" dirty="0">
              <a:latin typeface="Sassoon Primary" pitchFamily="50" charset="0"/>
            </a:endParaRPr>
          </a:p>
          <a:p>
            <a:r>
              <a:rPr lang="en-GB" sz="3200" dirty="0" smtClean="0">
                <a:latin typeface="Sassoon Primary" pitchFamily="50" charset="0"/>
              </a:rPr>
              <a:t>Stay Positive!</a:t>
            </a:r>
            <a:endParaRPr lang="en-GB" sz="3200" dirty="0">
              <a:latin typeface="Sassoon Primary" pitchFamily="50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892" y="5541132"/>
            <a:ext cx="1252153" cy="13168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34" y="1003196"/>
            <a:ext cx="508536" cy="5888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34" y="2115233"/>
            <a:ext cx="508536" cy="5888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34" y="3446913"/>
            <a:ext cx="508536" cy="5888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25" y="5014625"/>
            <a:ext cx="508536" cy="5888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86" y="6248412"/>
            <a:ext cx="508536" cy="58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78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96" y="207536"/>
            <a:ext cx="9795510" cy="665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86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7946" cy="42215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759" y="2335362"/>
            <a:ext cx="7695663" cy="452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71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361</Words>
  <Application>Microsoft Office PowerPoint</Application>
  <PresentationFormat>Widescreen</PresentationFormat>
  <Paragraphs>72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Sassoon Primary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 Lee</dc:creator>
  <cp:lastModifiedBy>Elaine Lee</cp:lastModifiedBy>
  <cp:revision>38</cp:revision>
  <cp:lastPrinted>2017-01-26T13:17:25Z</cp:lastPrinted>
  <dcterms:created xsi:type="dcterms:W3CDTF">2016-01-20T12:41:35Z</dcterms:created>
  <dcterms:modified xsi:type="dcterms:W3CDTF">2017-01-26T13:19:47Z</dcterms:modified>
</cp:coreProperties>
</file>